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56" r:id="rId5"/>
    <p:sldId id="265" r:id="rId6"/>
    <p:sldId id="264" r:id="rId7"/>
    <p:sldId id="270" r:id="rId8"/>
    <p:sldId id="271" r:id="rId9"/>
    <p:sldId id="584" r:id="rId10"/>
    <p:sldId id="267" r:id="rId11"/>
    <p:sldId id="257" r:id="rId12"/>
    <p:sldId id="259" r:id="rId13"/>
    <p:sldId id="260" r:id="rId14"/>
    <p:sldId id="261" r:id="rId15"/>
    <p:sldId id="262" r:id="rId16"/>
    <p:sldId id="263" r:id="rId17"/>
    <p:sldId id="268" r:id="rId18"/>
    <p:sldId id="266" r:id="rId19"/>
    <p:sldId id="578" r:id="rId20"/>
    <p:sldId id="269" r:id="rId21"/>
    <p:sldId id="573" r:id="rId22"/>
    <p:sldId id="576" r:id="rId23"/>
    <p:sldId id="577" r:id="rId24"/>
    <p:sldId id="580" r:id="rId25"/>
    <p:sldId id="588" r:id="rId26"/>
    <p:sldId id="569" r:id="rId27"/>
    <p:sldId id="583" r:id="rId28"/>
    <p:sldId id="587" r:id="rId29"/>
    <p:sldId id="589" r:id="rId30"/>
    <p:sldId id="281" r:id="rId31"/>
  </p:sldIdLst>
  <p:sldSz cx="12192000" cy="6858000"/>
  <p:notesSz cx="7099300" cy="102346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E1F4FF"/>
    <a:srgbClr val="CCFF99"/>
    <a:srgbClr val="99FF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12288409600974"/>
          <c:y val="3.1911954205792695E-2"/>
          <c:w val="0.83359209174940085"/>
          <c:h val="0.464137547088974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1.Normal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Sheet1!$A$2:$A$6</c:f>
              <c:strCache>
                <c:ptCount val="5"/>
                <c:pt idx="0">
                  <c:v>ปี 2560</c:v>
                </c:pt>
                <c:pt idx="1">
                  <c:v>ปี 2561</c:v>
                </c:pt>
                <c:pt idx="2">
                  <c:v>ปี 2562</c:v>
                </c:pt>
                <c:pt idx="3">
                  <c:v>ปี 2563</c:v>
                </c:pt>
                <c:pt idx="4">
                  <c:v>ปี 2564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14610</c:v>
                </c:pt>
                <c:pt idx="1">
                  <c:v>13309</c:v>
                </c:pt>
                <c:pt idx="2">
                  <c:v>12325</c:v>
                </c:pt>
                <c:pt idx="3">
                  <c:v>11922</c:v>
                </c:pt>
                <c:pt idx="4">
                  <c:v>10748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51-4D24-9326-8EA195F018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2.C/S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Sheet1!$A$2:$A$6</c:f>
              <c:strCache>
                <c:ptCount val="5"/>
                <c:pt idx="0">
                  <c:v>ปี 2560</c:v>
                </c:pt>
                <c:pt idx="1">
                  <c:v>ปี 2561</c:v>
                </c:pt>
                <c:pt idx="2">
                  <c:v>ปี 2562</c:v>
                </c:pt>
                <c:pt idx="3">
                  <c:v>ปี 2563</c:v>
                </c:pt>
                <c:pt idx="4">
                  <c:v>ปี 2564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7803</c:v>
                </c:pt>
                <c:pt idx="1">
                  <c:v>7561</c:v>
                </c:pt>
                <c:pt idx="2">
                  <c:v>7293</c:v>
                </c:pt>
                <c:pt idx="3">
                  <c:v>6909</c:v>
                </c:pt>
                <c:pt idx="4">
                  <c:v>6493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51-4D24-9326-8EA195F018C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3.V/E or Forcep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ปี 2560</c:v>
                </c:pt>
                <c:pt idx="1">
                  <c:v>ปี 2561</c:v>
                </c:pt>
                <c:pt idx="2">
                  <c:v>ปี 2562</c:v>
                </c:pt>
                <c:pt idx="3">
                  <c:v>ปี 2563</c:v>
                </c:pt>
                <c:pt idx="4">
                  <c:v>ปี 2564</c:v>
                </c:pt>
              </c:strCache>
            </c:strRef>
          </c:cat>
          <c:val>
            <c:numRef>
              <c:f>Sheet1!$D$2:$D$6</c:f>
              <c:numCache>
                <c:formatCode>#,##0</c:formatCode>
                <c:ptCount val="5"/>
                <c:pt idx="0">
                  <c:v>475</c:v>
                </c:pt>
                <c:pt idx="1">
                  <c:v>438</c:v>
                </c:pt>
                <c:pt idx="2">
                  <c:v>418</c:v>
                </c:pt>
                <c:pt idx="3">
                  <c:v>396</c:v>
                </c:pt>
                <c:pt idx="4">
                  <c:v>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51-4D24-9326-8EA195F018C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ปี 2560</c:v>
                </c:pt>
                <c:pt idx="1">
                  <c:v>ปี 2561</c:v>
                </c:pt>
                <c:pt idx="2">
                  <c:v>ปี 2562</c:v>
                </c:pt>
                <c:pt idx="3">
                  <c:v>ปี 2563</c:v>
                </c:pt>
                <c:pt idx="4">
                  <c:v>ปี 2564</c:v>
                </c:pt>
              </c:strCache>
            </c:strRef>
          </c:cat>
          <c:val>
            <c:numRef>
              <c:f>Sheet1!$E$2:$E$6</c:f>
              <c:numCache>
                <c:formatCode>#,##0</c:formatCode>
                <c:ptCount val="5"/>
                <c:pt idx="0">
                  <c:v>210</c:v>
                </c:pt>
                <c:pt idx="1">
                  <c:v>203</c:v>
                </c:pt>
                <c:pt idx="2">
                  <c:v>193</c:v>
                </c:pt>
                <c:pt idx="3">
                  <c:v>184</c:v>
                </c:pt>
                <c:pt idx="4">
                  <c:v>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51-4D24-9326-8EA195F01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114444048"/>
        <c:axId val="1114432816"/>
      </c:barChart>
      <c:catAx>
        <c:axId val="1114444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114432816"/>
        <c:crosses val="autoZero"/>
        <c:auto val="1"/>
        <c:lblAlgn val="ctr"/>
        <c:lblOffset val="100"/>
        <c:noMultiLvlLbl val="0"/>
      </c:catAx>
      <c:valAx>
        <c:axId val="1114432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1144440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ผลงานระดับเขต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"/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B8C-4E96-AB98-1902FAA69E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ปี 2560</c:v>
                </c:pt>
                <c:pt idx="1">
                  <c:v>ปี 2561</c:v>
                </c:pt>
                <c:pt idx="2">
                  <c:v>ปี 2562</c:v>
                </c:pt>
                <c:pt idx="3">
                  <c:v>ปี 2563</c:v>
                </c:pt>
                <c:pt idx="4">
                  <c:v>ปี 2564</c:v>
                </c:pt>
              </c:strCache>
            </c:strRef>
          </c:cat>
          <c:val>
            <c:numRef>
              <c:f>Sheet1!$B$2:$F$2</c:f>
              <c:numCache>
                <c:formatCode>#,##0.########</c:formatCode>
                <c:ptCount val="5"/>
                <c:pt idx="0">
                  <c:v>28.33</c:v>
                </c:pt>
                <c:pt idx="1">
                  <c:v>27.5</c:v>
                </c:pt>
                <c:pt idx="2" formatCode="#,##0">
                  <c:v>32</c:v>
                </c:pt>
                <c:pt idx="3">
                  <c:v>24.53</c:v>
                </c:pt>
                <c:pt idx="4">
                  <c:v>36.51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8C-4E96-AB98-1902FAA69E9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ผลงานประเทศ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4441496443379363E-2"/>
                  <c:y val="-5.99852275323130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B8-4754-9134-11793CD88D4C}"/>
                </c:ext>
              </c:extLst>
            </c:dLbl>
            <c:dLbl>
              <c:idx val="3"/>
              <c:layout>
                <c:manualLayout>
                  <c:x val="-3.6856955380577427E-2"/>
                  <c:y val="-6.87411550194445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B8-4754-9134-11793CD88D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ปี 2560</c:v>
                </c:pt>
                <c:pt idx="1">
                  <c:v>ปี 2561</c:v>
                </c:pt>
                <c:pt idx="2">
                  <c:v>ปี 2562</c:v>
                </c:pt>
                <c:pt idx="3">
                  <c:v>ปี 2563</c:v>
                </c:pt>
                <c:pt idx="4">
                  <c:v>ปี 2564</c:v>
                </c:pt>
              </c:strCache>
            </c:strRef>
          </c:cat>
          <c:val>
            <c:numRef>
              <c:f>Sheet1!$B$3:$F$3</c:f>
              <c:numCache>
                <c:formatCode>#,##0.########</c:formatCode>
                <c:ptCount val="5"/>
                <c:pt idx="0">
                  <c:v>27.96</c:v>
                </c:pt>
                <c:pt idx="1">
                  <c:v>31.25</c:v>
                </c:pt>
                <c:pt idx="2">
                  <c:v>30.5</c:v>
                </c:pt>
                <c:pt idx="3">
                  <c:v>28.88</c:v>
                </c:pt>
                <c:pt idx="4">
                  <c:v>31.27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8C-4E96-AB98-1902FAA69E9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25848720"/>
        <c:axId val="825849968"/>
      </c:lineChart>
      <c:catAx>
        <c:axId val="82584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825849968"/>
        <c:crosses val="autoZero"/>
        <c:auto val="1"/>
        <c:lblAlgn val="ctr"/>
        <c:lblOffset val="100"/>
        <c:noMultiLvlLbl val="0"/>
      </c:catAx>
      <c:valAx>
        <c:axId val="8258499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########" sourceLinked="1"/>
        <c:majorTickMark val="none"/>
        <c:minorTickMark val="none"/>
        <c:tickLblPos val="nextTo"/>
        <c:crossAx val="825848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ผลงานระดับเขต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2342995169082125E-2"/>
                  <c:y val="-7.13534549602903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9D-4488-ACD1-EF643DC85800}"/>
                </c:ext>
              </c:extLst>
            </c:dLbl>
            <c:dLbl>
              <c:idx val="4"/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B8C-4E96-AB98-1902FAA69E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ปี 2560</c:v>
                </c:pt>
                <c:pt idx="1">
                  <c:v>ปี 2561</c:v>
                </c:pt>
                <c:pt idx="2">
                  <c:v>ปี 2562</c:v>
                </c:pt>
                <c:pt idx="3">
                  <c:v>ปี 2563</c:v>
                </c:pt>
                <c:pt idx="4">
                  <c:v>ปี 2564</c:v>
                </c:pt>
              </c:strCache>
            </c:strRef>
          </c:cat>
          <c:val>
            <c:numRef>
              <c:f>Sheet1!$B$2:$F$2</c:f>
              <c:numCache>
                <c:formatCode>#,##0.########</c:formatCode>
                <c:ptCount val="5"/>
                <c:pt idx="0">
                  <c:v>2.25</c:v>
                </c:pt>
                <c:pt idx="1">
                  <c:v>2.91</c:v>
                </c:pt>
                <c:pt idx="2">
                  <c:v>2.29</c:v>
                </c:pt>
                <c:pt idx="3">
                  <c:v>2.09</c:v>
                </c:pt>
                <c:pt idx="4">
                  <c:v>2.78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8C-4E96-AB98-1902FAA69E9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ผลงานประเทศ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ปี 2560</c:v>
                </c:pt>
                <c:pt idx="1">
                  <c:v>ปี 2561</c:v>
                </c:pt>
                <c:pt idx="2">
                  <c:v>ปี 2562</c:v>
                </c:pt>
                <c:pt idx="3">
                  <c:v>ปี 2563</c:v>
                </c:pt>
                <c:pt idx="4">
                  <c:v>ปี 2564</c:v>
                </c:pt>
              </c:strCache>
            </c:strRef>
          </c:cat>
          <c:val>
            <c:numRef>
              <c:f>Sheet1!$B$3:$F$3</c:f>
              <c:numCache>
                <c:formatCode>#,##0.########</c:formatCode>
                <c:ptCount val="5"/>
                <c:pt idx="0">
                  <c:v>2.31</c:v>
                </c:pt>
                <c:pt idx="1">
                  <c:v>2.38</c:v>
                </c:pt>
                <c:pt idx="2">
                  <c:v>2.2000000000000002</c:v>
                </c:pt>
                <c:pt idx="3">
                  <c:v>2.12</c:v>
                </c:pt>
                <c:pt idx="4">
                  <c:v>2.2599999999999998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8C-4E96-AB98-1902FAA69E9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25848720"/>
        <c:axId val="825849968"/>
      </c:lineChart>
      <c:catAx>
        <c:axId val="82584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825849968"/>
        <c:crosses val="autoZero"/>
        <c:auto val="1"/>
        <c:lblAlgn val="ctr"/>
        <c:lblOffset val="100"/>
        <c:noMultiLvlLbl val="0"/>
      </c:catAx>
      <c:valAx>
        <c:axId val="8258499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########" sourceLinked="1"/>
        <c:majorTickMark val="none"/>
        <c:minorTickMark val="none"/>
        <c:tickLblPos val="nextTo"/>
        <c:crossAx val="825848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2-340A-46BA-9EA8-6ED186C36823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AB6A-4F9F-AB02-ACC367B6C10A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มารดา</c:v>
                </c:pt>
                <c:pt idx="1">
                  <c:v>ทารก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</c:v>
                </c:pt>
                <c:pt idx="1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0A-46BA-9EA8-6ED186C368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6-10C3-4A39-A616-8E8C1892EC8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7-10C3-4A39-A616-8E8C1892EC87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5-10C3-4A39-A616-8E8C1892EC87}"/>
              </c:ext>
            </c:extLst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4-10C3-4A39-A616-8E8C1892EC87}"/>
              </c:ext>
            </c:extLst>
          </c:dPt>
          <c:dPt>
            <c:idx val="4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10C3-4A39-A616-8E8C1892EC87}"/>
              </c:ext>
            </c:extLst>
          </c:dPt>
          <c:dPt>
            <c:idx val="5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2-10C3-4A39-A616-8E8C1892EC87}"/>
              </c:ext>
            </c:extLst>
          </c:dPt>
          <c:dLbls>
            <c:dLbl>
              <c:idx val="0"/>
              <c:layout>
                <c:manualLayout>
                  <c:x val="1.5822032919439198E-2"/>
                  <c:y val="-0.1138270573327100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0C3-4A39-A616-8E8C1892EC87}"/>
                </c:ext>
              </c:extLst>
            </c:dLbl>
            <c:dLbl>
              <c:idx val="1"/>
              <c:layout>
                <c:manualLayout>
                  <c:x val="9.0411616682509466E-2"/>
                  <c:y val="-8.464063237560495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0C3-4A39-A616-8E8C1892EC87}"/>
                </c:ext>
              </c:extLst>
            </c:dLbl>
            <c:dLbl>
              <c:idx val="5"/>
              <c:layout>
                <c:manualLayout>
                  <c:x val="-8.8151326265446722E-2"/>
                  <c:y val="-6.421013490563132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C3-4A39-A616-8E8C1892EC87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Sheet1!$A$2:$A$7</c:f>
              <c:strCache>
                <c:ptCount val="6"/>
                <c:pt idx="0">
                  <c:v>ทารก stillbirth</c:v>
                </c:pt>
                <c:pt idx="1">
                  <c:v>ทารก พิการ/ทุพลภาพ</c:v>
                </c:pt>
                <c:pt idx="2">
                  <c:v>ทารก บาดเจ็บ</c:v>
                </c:pt>
                <c:pt idx="3">
                  <c:v>ทารก เสียชีวิต</c:v>
                </c:pt>
                <c:pt idx="4">
                  <c:v>มารดาบาดเจ็บ</c:v>
                </c:pt>
                <c:pt idx="5">
                  <c:v>มารดา เสียชีวิต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38</c:v>
                </c:pt>
                <c:pt idx="4">
                  <c:v>7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C3-4A39-A616-8E8C1892E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9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455496371777055"/>
          <c:y val="0.29427798989644105"/>
          <c:w val="0.34544503628222945"/>
          <c:h val="0.434997235333131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ปี 2562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มารดา เสียชีวิต</c:v>
                </c:pt>
                <c:pt idx="1">
                  <c:v>มารดา บาดเจ็บ</c:v>
                </c:pt>
                <c:pt idx="2">
                  <c:v>ทารก เสียชีวิต</c:v>
                </c:pt>
                <c:pt idx="3">
                  <c:v>ทารก stillbirth</c:v>
                </c:pt>
                <c:pt idx="4">
                  <c:v>ทารก พิการ</c:v>
                </c:pt>
                <c:pt idx="5">
                  <c:v>ทารก บาดเจ็บ</c:v>
                </c:pt>
                <c:pt idx="6">
                  <c:v>ทารก ฉีดยาผิด</c:v>
                </c:pt>
                <c:pt idx="7">
                  <c:v>ผ้าติดช่องคลอด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4</c:v>
                </c:pt>
                <c:pt idx="1">
                  <c:v>3</c:v>
                </c:pt>
                <c:pt idx="2">
                  <c:v>11</c:v>
                </c:pt>
                <c:pt idx="3">
                  <c:v>1</c:v>
                </c:pt>
                <c:pt idx="4">
                  <c:v>1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D8-412B-B012-07BBF835076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ปี 2563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มารดา เสียชีวิต</c:v>
                </c:pt>
                <c:pt idx="1">
                  <c:v>มารดา บาดเจ็บ</c:v>
                </c:pt>
                <c:pt idx="2">
                  <c:v>ทารก เสียชีวิต</c:v>
                </c:pt>
                <c:pt idx="3">
                  <c:v>ทารก stillbirth</c:v>
                </c:pt>
                <c:pt idx="4">
                  <c:v>ทารก พิการ</c:v>
                </c:pt>
                <c:pt idx="5">
                  <c:v>ทารก บาดเจ็บ</c:v>
                </c:pt>
                <c:pt idx="6">
                  <c:v>ทารก ฉีดยาผิด</c:v>
                </c:pt>
                <c:pt idx="7">
                  <c:v>ผ้าติดช่องคลอด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3</c:v>
                </c:pt>
                <c:pt idx="1">
                  <c:v>1</c:v>
                </c:pt>
                <c:pt idx="2">
                  <c:v>9</c:v>
                </c:pt>
                <c:pt idx="3">
                  <c:v>3</c:v>
                </c:pt>
                <c:pt idx="4">
                  <c:v>3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D8-412B-B012-07BBF835076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ปี 2564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มารดา เสียชีวิต</c:v>
                </c:pt>
                <c:pt idx="1">
                  <c:v>มารดา บาดเจ็บ</c:v>
                </c:pt>
                <c:pt idx="2">
                  <c:v>ทารก เสียชีวิต</c:v>
                </c:pt>
                <c:pt idx="3">
                  <c:v>ทารก stillbirth</c:v>
                </c:pt>
                <c:pt idx="4">
                  <c:v>ทารก พิการ</c:v>
                </c:pt>
                <c:pt idx="5">
                  <c:v>ทารก บาดเจ็บ</c:v>
                </c:pt>
                <c:pt idx="6">
                  <c:v>ทารก ฉีดยาผิด</c:v>
                </c:pt>
                <c:pt idx="7">
                  <c:v>ผ้าติดช่องคลอด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5</c:v>
                </c:pt>
                <c:pt idx="1">
                  <c:v>2</c:v>
                </c:pt>
                <c:pt idx="2">
                  <c:v>18</c:v>
                </c:pt>
                <c:pt idx="4">
                  <c:v>4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D8-412B-B012-07BBF83507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595028608"/>
        <c:axId val="595031104"/>
      </c:barChart>
      <c:catAx>
        <c:axId val="59502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595031104"/>
        <c:crosses val="autoZero"/>
        <c:auto val="1"/>
        <c:lblAlgn val="ctr"/>
        <c:lblOffset val="100"/>
        <c:noMultiLvlLbl val="0"/>
      </c:catAx>
      <c:valAx>
        <c:axId val="5950311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9502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83359086375769E-2"/>
          <c:y val="2.6228551568968767E-2"/>
          <c:w val="0.95023821834168787"/>
          <c:h val="0.547770335098733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 2562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ทารก ขาด O2</c:v>
                </c:pt>
                <c:pt idx="1">
                  <c:v>ทารกคลอดติดไหล่</c:v>
                </c:pt>
                <c:pt idx="2">
                  <c:v>ทารก stillbirth N/A</c:v>
                </c:pt>
                <c:pt idx="3">
                  <c:v>มารดา PPH</c:v>
                </c:pt>
                <c:pt idx="4">
                  <c:v>Amniotic fluid embolism (มารดา)</c:v>
                </c:pt>
                <c:pt idx="5">
                  <c:v>ทารก death คลอดที่เตียง</c:v>
                </c:pt>
                <c:pt idx="6">
                  <c:v>ทารก PPHN</c:v>
                </c:pt>
                <c:pt idx="7">
                  <c:v>ทารก sepsis</c:v>
                </c:pt>
                <c:pt idx="8">
                  <c:v>ทารกพิการแต่กำเนิด</c:v>
                </c:pt>
                <c:pt idx="9">
                  <c:v>มารดามดลูกแตก/ฉีดขาด</c:v>
                </c:pt>
                <c:pt idx="10">
                  <c:v>แม่มีโรคประจำตัว(ทารก)</c:v>
                </c:pt>
                <c:pt idx="11">
                  <c:v>วินิจฉัยล่าช้า</c:v>
                </c:pt>
                <c:pt idx="12">
                  <c:v>C/S โดนกระเพาะปัสสาวะ</c:v>
                </c:pt>
                <c:pt idx="13">
                  <c:v>ทารก N/A</c:v>
                </c:pt>
                <c:pt idx="14">
                  <c:v>ทารก pre-term</c:v>
                </c:pt>
                <c:pt idx="15">
                  <c:v>ทารก ปอดแตก</c:v>
                </c:pt>
                <c:pt idx="16">
                  <c:v>มารดา tear rectum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2</c:v>
                </c:pt>
                <c:pt idx="1">
                  <c:v>5</c:v>
                </c:pt>
                <c:pt idx="2">
                  <c:v>1</c:v>
                </c:pt>
                <c:pt idx="3">
                  <c:v>3</c:v>
                </c:pt>
                <c:pt idx="7">
                  <c:v>4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2</c:v>
                </c:pt>
                <c:pt idx="1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FF-4347-AA37-A8C8F68345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 2563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ทารก ขาด O2</c:v>
                </c:pt>
                <c:pt idx="1">
                  <c:v>ทารกคลอดติดไหล่</c:v>
                </c:pt>
                <c:pt idx="2">
                  <c:v>ทารก stillbirth N/A</c:v>
                </c:pt>
                <c:pt idx="3">
                  <c:v>มารดา PPH</c:v>
                </c:pt>
                <c:pt idx="4">
                  <c:v>Amniotic fluid embolism (มารดา)</c:v>
                </c:pt>
                <c:pt idx="5">
                  <c:v>ทารก death คลอดที่เตียง</c:v>
                </c:pt>
                <c:pt idx="6">
                  <c:v>ทารก PPHN</c:v>
                </c:pt>
                <c:pt idx="7">
                  <c:v>ทารก sepsis</c:v>
                </c:pt>
                <c:pt idx="8">
                  <c:v>ทารกพิการแต่กำเนิด</c:v>
                </c:pt>
                <c:pt idx="9">
                  <c:v>มารดามดลูกแตก/ฉีดขาด</c:v>
                </c:pt>
                <c:pt idx="10">
                  <c:v>แม่มีโรคประจำตัว(ทารก)</c:v>
                </c:pt>
                <c:pt idx="11">
                  <c:v>วินิจฉัยล่าช้า</c:v>
                </c:pt>
                <c:pt idx="12">
                  <c:v>C/S โดนกระเพาะปัสสาวะ</c:v>
                </c:pt>
                <c:pt idx="13">
                  <c:v>ทารก N/A</c:v>
                </c:pt>
                <c:pt idx="14">
                  <c:v>ทารก pre-term</c:v>
                </c:pt>
                <c:pt idx="15">
                  <c:v>ทารก ปอดแตก</c:v>
                </c:pt>
                <c:pt idx="16">
                  <c:v>มารดา tear rectum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8</c:v>
                </c:pt>
                <c:pt idx="1">
                  <c:v>7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FF-4347-AA37-A8C8F683457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58596640"/>
        <c:axId val="258597472"/>
      </c:barChart>
      <c:catAx>
        <c:axId val="25859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58597472"/>
        <c:crosses val="autoZero"/>
        <c:auto val="1"/>
        <c:lblAlgn val="ctr"/>
        <c:lblOffset val="100"/>
        <c:noMultiLvlLbl val="0"/>
      </c:catAx>
      <c:valAx>
        <c:axId val="25859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58596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105194014016312"/>
          <c:y val="0.87600760524809351"/>
          <c:w val="0.36968906544357527"/>
          <c:h val="8.73934331910612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12288409600974"/>
          <c:y val="3.1911954205792695E-2"/>
          <c:w val="0.83359209174940085"/>
          <c:h val="0.5030282496840177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1.Normal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Sheet1!$A$2:$A$6</c:f>
              <c:strCache>
                <c:ptCount val="5"/>
                <c:pt idx="0">
                  <c:v>ปี 2560</c:v>
                </c:pt>
                <c:pt idx="1">
                  <c:v>ปี 2561</c:v>
                </c:pt>
                <c:pt idx="2">
                  <c:v>ปี 2562</c:v>
                </c:pt>
                <c:pt idx="3">
                  <c:v>ปี 2563</c:v>
                </c:pt>
                <c:pt idx="4">
                  <c:v>ปี 2564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14626</c:v>
                </c:pt>
                <c:pt idx="1">
                  <c:v>13337</c:v>
                </c:pt>
                <c:pt idx="2">
                  <c:v>12345</c:v>
                </c:pt>
                <c:pt idx="3">
                  <c:v>11945</c:v>
                </c:pt>
                <c:pt idx="4">
                  <c:v>10851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4D-4D98-ABA9-14598DAFE3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2.C/S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Sheet1!$A$2:$A$6</c:f>
              <c:strCache>
                <c:ptCount val="5"/>
                <c:pt idx="0">
                  <c:v>ปี 2560</c:v>
                </c:pt>
                <c:pt idx="1">
                  <c:v>ปี 2561</c:v>
                </c:pt>
                <c:pt idx="2">
                  <c:v>ปี 2562</c:v>
                </c:pt>
                <c:pt idx="3">
                  <c:v>ปี 2563</c:v>
                </c:pt>
                <c:pt idx="4">
                  <c:v>ปี 2564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7804</c:v>
                </c:pt>
                <c:pt idx="1">
                  <c:v>7563</c:v>
                </c:pt>
                <c:pt idx="2">
                  <c:v>7294</c:v>
                </c:pt>
                <c:pt idx="3">
                  <c:v>6911</c:v>
                </c:pt>
                <c:pt idx="4">
                  <c:v>6551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4D-4D98-ABA9-14598DAFE35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3.V/E or Forcep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ปี 2560</c:v>
                </c:pt>
                <c:pt idx="1">
                  <c:v>ปี 2561</c:v>
                </c:pt>
                <c:pt idx="2">
                  <c:v>ปี 2562</c:v>
                </c:pt>
                <c:pt idx="3">
                  <c:v>ปี 2563</c:v>
                </c:pt>
                <c:pt idx="4">
                  <c:v>ปี 2564</c:v>
                </c:pt>
              </c:strCache>
            </c:strRef>
          </c:cat>
          <c:val>
            <c:numRef>
              <c:f>Sheet1!$D$2:$D$6</c:f>
              <c:numCache>
                <c:formatCode>#,##0</c:formatCode>
                <c:ptCount val="5"/>
                <c:pt idx="0">
                  <c:v>475</c:v>
                </c:pt>
                <c:pt idx="1">
                  <c:v>438</c:v>
                </c:pt>
                <c:pt idx="2">
                  <c:v>418</c:v>
                </c:pt>
                <c:pt idx="3">
                  <c:v>396</c:v>
                </c:pt>
                <c:pt idx="4">
                  <c:v>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4D-4D98-ABA9-14598DAFE35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ปี 2560</c:v>
                </c:pt>
                <c:pt idx="1">
                  <c:v>ปี 2561</c:v>
                </c:pt>
                <c:pt idx="2">
                  <c:v>ปี 2562</c:v>
                </c:pt>
                <c:pt idx="3">
                  <c:v>ปี 2563</c:v>
                </c:pt>
                <c:pt idx="4">
                  <c:v>ปี 2564</c:v>
                </c:pt>
              </c:strCache>
            </c:strRef>
          </c:cat>
          <c:val>
            <c:numRef>
              <c:f>Sheet1!$E$2:$E$6</c:f>
              <c:numCache>
                <c:formatCode>#,##0</c:formatCode>
                <c:ptCount val="5"/>
                <c:pt idx="0">
                  <c:v>210</c:v>
                </c:pt>
                <c:pt idx="1">
                  <c:v>203</c:v>
                </c:pt>
                <c:pt idx="2">
                  <c:v>193</c:v>
                </c:pt>
                <c:pt idx="3">
                  <c:v>184</c:v>
                </c:pt>
                <c:pt idx="4">
                  <c:v>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54D-4D98-ABA9-14598DAFE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114444048"/>
        <c:axId val="1114432816"/>
      </c:barChart>
      <c:catAx>
        <c:axId val="1114444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114432816"/>
        <c:crosses val="autoZero"/>
        <c:auto val="1"/>
        <c:lblAlgn val="ctr"/>
        <c:lblOffset val="100"/>
        <c:noMultiLvlLbl val="0"/>
      </c:catAx>
      <c:valAx>
        <c:axId val="1114432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1144440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Preterm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ปี 2560</c:v>
                </c:pt>
                <c:pt idx="1">
                  <c:v>ปี 2561</c:v>
                </c:pt>
                <c:pt idx="2">
                  <c:v>ปี 2562</c:v>
                </c:pt>
                <c:pt idx="3">
                  <c:v>ปี 2563</c:v>
                </c:pt>
                <c:pt idx="4">
                  <c:v>ปี 2564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1130</c:v>
                </c:pt>
                <c:pt idx="1">
                  <c:v>1187</c:v>
                </c:pt>
                <c:pt idx="2">
                  <c:v>1151</c:v>
                </c:pt>
                <c:pt idx="3">
                  <c:v>1095</c:v>
                </c:pt>
                <c:pt idx="4">
                  <c:v>1030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62-4A16-84A1-04245A8C5C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Term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ปี 2560</c:v>
                </c:pt>
                <c:pt idx="1">
                  <c:v>ปี 2561</c:v>
                </c:pt>
                <c:pt idx="2">
                  <c:v>ปี 2562</c:v>
                </c:pt>
                <c:pt idx="3">
                  <c:v>ปี 2563</c:v>
                </c:pt>
                <c:pt idx="4">
                  <c:v>ปี 2564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21957</c:v>
                </c:pt>
                <c:pt idx="1">
                  <c:v>20313</c:v>
                </c:pt>
                <c:pt idx="2">
                  <c:v>19072</c:v>
                </c:pt>
                <c:pt idx="3">
                  <c:v>18312</c:v>
                </c:pt>
                <c:pt idx="4">
                  <c:v>16790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62-4A16-84A1-04245A8C5C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304810527"/>
        <c:axId val="1304820095"/>
      </c:barChart>
      <c:catAx>
        <c:axId val="130481052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304820095"/>
        <c:crosses val="autoZero"/>
        <c:auto val="1"/>
        <c:lblAlgn val="ctr"/>
        <c:lblOffset val="100"/>
        <c:noMultiLvlLbl val="0"/>
      </c:catAx>
      <c:valAx>
        <c:axId val="1304820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30481052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Preterm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ปี 2560</c:v>
                </c:pt>
                <c:pt idx="1">
                  <c:v>ปี 2561</c:v>
                </c:pt>
                <c:pt idx="2">
                  <c:v>ปี 2562</c:v>
                </c:pt>
                <c:pt idx="3">
                  <c:v>ปี 2563</c:v>
                </c:pt>
                <c:pt idx="4">
                  <c:v>ปี 2564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57</c:v>
                </c:pt>
                <c:pt idx="1">
                  <c:v>110</c:v>
                </c:pt>
                <c:pt idx="2">
                  <c:v>125</c:v>
                </c:pt>
                <c:pt idx="3">
                  <c:v>139</c:v>
                </c:pt>
                <c:pt idx="4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44-4A05-8F75-DE8C6BFFC8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Term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ปี 2560</c:v>
                </c:pt>
                <c:pt idx="1">
                  <c:v>ปี 2561</c:v>
                </c:pt>
                <c:pt idx="2">
                  <c:v>ปี 2562</c:v>
                </c:pt>
                <c:pt idx="3">
                  <c:v>ปี 2563</c:v>
                </c:pt>
                <c:pt idx="4">
                  <c:v>ปี 2564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1624</c:v>
                </c:pt>
                <c:pt idx="1">
                  <c:v>2181</c:v>
                </c:pt>
                <c:pt idx="2">
                  <c:v>2185</c:v>
                </c:pt>
                <c:pt idx="3">
                  <c:v>2280</c:v>
                </c:pt>
                <c:pt idx="4">
                  <c:v>1896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44-4A05-8F75-DE8C6BFFC8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304810527"/>
        <c:axId val="1304820095"/>
      </c:barChart>
      <c:catAx>
        <c:axId val="130481052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304820095"/>
        <c:crosses val="autoZero"/>
        <c:auto val="1"/>
        <c:lblAlgn val="ctr"/>
        <c:lblOffset val="100"/>
        <c:noMultiLvlLbl val="0"/>
      </c:catAx>
      <c:valAx>
        <c:axId val="1304820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30481052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live birth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22872</c:v>
                </c:pt>
                <c:pt idx="1">
                  <c:v>21298</c:v>
                </c:pt>
                <c:pt idx="2">
                  <c:v>20032</c:v>
                </c:pt>
                <c:pt idx="3">
                  <c:v>19200</c:v>
                </c:pt>
                <c:pt idx="4">
                  <c:v>17772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14-4C4E-927C-5C0FD9BADA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 Still birth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92</c:v>
                </c:pt>
                <c:pt idx="1">
                  <c:v>109</c:v>
                </c:pt>
                <c:pt idx="2">
                  <c:v>81</c:v>
                </c:pt>
                <c:pt idx="3">
                  <c:v>108</c:v>
                </c:pt>
                <c:pt idx="4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14-4C4E-927C-5C0FD9BADA1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  <c:pt idx="4">
                  <c:v>2564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151</c:v>
                </c:pt>
                <c:pt idx="1">
                  <c:v>134</c:v>
                </c:pt>
                <c:pt idx="2">
                  <c:v>137</c:v>
                </c:pt>
                <c:pt idx="3">
                  <c:v>128</c:v>
                </c:pt>
                <c:pt idx="4">
                  <c:v>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14-4C4E-927C-5C0FD9BAD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12858112"/>
        <c:axId val="712858528"/>
      </c:barChart>
      <c:catAx>
        <c:axId val="71285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712858528"/>
        <c:crosses val="autoZero"/>
        <c:auto val="1"/>
        <c:lblAlgn val="ctr"/>
        <c:lblOffset val="100"/>
        <c:noMultiLvlLbl val="0"/>
      </c:catAx>
      <c:valAx>
        <c:axId val="7128585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7128581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ผลงานระดับเขต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3.2681159420289853E-2"/>
                  <c:y val="-6.5822512523734084E-2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CB-481D-884A-7D54F3A35FA7}"/>
                </c:ext>
              </c:extLst>
            </c:dLbl>
            <c:dLbl>
              <c:idx val="4"/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B8C-4E96-AB98-1902FAA69E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ปี 2560</c:v>
                </c:pt>
                <c:pt idx="1">
                  <c:v>ปี 2561</c:v>
                </c:pt>
                <c:pt idx="2">
                  <c:v>ปี 2562</c:v>
                </c:pt>
                <c:pt idx="3">
                  <c:v>ปี 2563</c:v>
                </c:pt>
                <c:pt idx="4">
                  <c:v>ปี 2564</c:v>
                </c:pt>
              </c:strCache>
            </c:strRef>
          </c:cat>
          <c:val>
            <c:numRef>
              <c:f>Sheet1!$B$2:$F$2</c:f>
              <c:numCache>
                <c:formatCode>#,##0.########</c:formatCode>
                <c:ptCount val="5"/>
                <c:pt idx="0">
                  <c:v>5.45</c:v>
                </c:pt>
                <c:pt idx="1">
                  <c:v>5.56</c:v>
                </c:pt>
                <c:pt idx="2">
                  <c:v>5.43</c:v>
                </c:pt>
                <c:pt idx="3">
                  <c:v>7.18</c:v>
                </c:pt>
                <c:pt idx="4">
                  <c:v>11.41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8C-4E96-AB98-1902FAA69E9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ผลงานประเทศ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2.6642512077294685E-2"/>
                  <c:y val="6.58227423381037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CB-481D-884A-7D54F3A35F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ปี 2560</c:v>
                </c:pt>
                <c:pt idx="1">
                  <c:v>ปี 2561</c:v>
                </c:pt>
                <c:pt idx="2">
                  <c:v>ปี 2562</c:v>
                </c:pt>
                <c:pt idx="3">
                  <c:v>ปี 2563</c:v>
                </c:pt>
                <c:pt idx="4">
                  <c:v>ปี 2564</c:v>
                </c:pt>
              </c:strCache>
            </c:strRef>
          </c:cat>
          <c:val>
            <c:numRef>
              <c:f>Sheet1!$B$3:$F$3</c:f>
              <c:numCache>
                <c:formatCode>#,##0.########</c:formatCode>
                <c:ptCount val="5"/>
                <c:pt idx="0">
                  <c:v>5.83</c:v>
                </c:pt>
                <c:pt idx="1">
                  <c:v>7.08</c:v>
                </c:pt>
                <c:pt idx="2">
                  <c:v>6.24</c:v>
                </c:pt>
                <c:pt idx="3">
                  <c:v>6.42</c:v>
                </c:pt>
                <c:pt idx="4">
                  <c:v>7.18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8C-4E96-AB98-1902FAA69E9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25848720"/>
        <c:axId val="825849968"/>
      </c:lineChart>
      <c:catAx>
        <c:axId val="82584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825849968"/>
        <c:crosses val="autoZero"/>
        <c:auto val="1"/>
        <c:lblAlgn val="ctr"/>
        <c:lblOffset val="100"/>
        <c:noMultiLvlLbl val="0"/>
      </c:catAx>
      <c:valAx>
        <c:axId val="8258499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########" sourceLinked="1"/>
        <c:majorTickMark val="none"/>
        <c:minorTickMark val="none"/>
        <c:tickLblPos val="nextTo"/>
        <c:crossAx val="825848720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ผลงานระดับเขต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"/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B8C-4E96-AB98-1902FAA69E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ปี 2560</c:v>
                </c:pt>
                <c:pt idx="1">
                  <c:v>ปี 2561</c:v>
                </c:pt>
                <c:pt idx="2">
                  <c:v>ปี 2562</c:v>
                </c:pt>
                <c:pt idx="3">
                  <c:v>ปี 2563</c:v>
                </c:pt>
                <c:pt idx="4">
                  <c:v>ปี 2564</c:v>
                </c:pt>
              </c:strCache>
            </c:strRef>
          </c:cat>
          <c:val>
            <c:numRef>
              <c:f>Sheet1!$B$2:$F$2</c:f>
              <c:numCache>
                <c:formatCode>#,##0.########</c:formatCode>
                <c:ptCount val="5"/>
                <c:pt idx="0">
                  <c:v>79.349999999999994</c:v>
                </c:pt>
                <c:pt idx="1">
                  <c:v>67.97</c:v>
                </c:pt>
                <c:pt idx="2">
                  <c:v>59.66</c:v>
                </c:pt>
                <c:pt idx="3">
                  <c:v>55.78</c:v>
                </c:pt>
                <c:pt idx="4">
                  <c:v>47.18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8C-4E96-AB98-1902FAA69E9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ผลงานประเทศ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ปี 2560</c:v>
                </c:pt>
                <c:pt idx="1">
                  <c:v>ปี 2561</c:v>
                </c:pt>
                <c:pt idx="2">
                  <c:v>ปี 2562</c:v>
                </c:pt>
                <c:pt idx="3">
                  <c:v>ปี 2563</c:v>
                </c:pt>
                <c:pt idx="4">
                  <c:v>ปี 2564</c:v>
                </c:pt>
              </c:strCache>
            </c:strRef>
          </c:cat>
          <c:val>
            <c:numRef>
              <c:f>Sheet1!$B$3:$F$3</c:f>
              <c:numCache>
                <c:formatCode>#,##0.########</c:formatCode>
                <c:ptCount val="5"/>
                <c:pt idx="0">
                  <c:v>68.73</c:v>
                </c:pt>
                <c:pt idx="1">
                  <c:v>61.22</c:v>
                </c:pt>
                <c:pt idx="2">
                  <c:v>54.37</c:v>
                </c:pt>
                <c:pt idx="3">
                  <c:v>50.04</c:v>
                </c:pt>
                <c:pt idx="4">
                  <c:v>43.32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8C-4E96-AB98-1902FAA69E9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25848720"/>
        <c:axId val="825849968"/>
      </c:lineChart>
      <c:catAx>
        <c:axId val="82584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825849968"/>
        <c:crosses val="autoZero"/>
        <c:auto val="1"/>
        <c:lblAlgn val="ctr"/>
        <c:lblOffset val="100"/>
        <c:noMultiLvlLbl val="0"/>
      </c:catAx>
      <c:valAx>
        <c:axId val="8258499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########" sourceLinked="1"/>
        <c:majorTickMark val="none"/>
        <c:minorTickMark val="none"/>
        <c:tickLblPos val="nextTo"/>
        <c:crossAx val="825848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ผลงานระดับเขต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"/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B8C-4E96-AB98-1902FAA69E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ปี 2560</c:v>
                </c:pt>
                <c:pt idx="1">
                  <c:v>ปี 2561</c:v>
                </c:pt>
                <c:pt idx="2">
                  <c:v>ปี 2562</c:v>
                </c:pt>
                <c:pt idx="3">
                  <c:v>ปี 2563</c:v>
                </c:pt>
                <c:pt idx="4">
                  <c:v>ปี 2564</c:v>
                </c:pt>
              </c:strCache>
            </c:strRef>
          </c:cat>
          <c:val>
            <c:numRef>
              <c:f>Sheet1!$B$2:$F$2</c:f>
              <c:numCache>
                <c:formatCode>#,##0.########</c:formatCode>
                <c:ptCount val="5"/>
                <c:pt idx="0">
                  <c:v>28.29</c:v>
                </c:pt>
                <c:pt idx="1">
                  <c:v>30.45</c:v>
                </c:pt>
                <c:pt idx="2">
                  <c:v>36.840000000000003</c:v>
                </c:pt>
                <c:pt idx="3">
                  <c:v>48.72</c:v>
                </c:pt>
                <c:pt idx="4">
                  <c:v>42.12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8C-4E96-AB98-1902FAA69E9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ผลงานประเทศ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ปี 2560</c:v>
                </c:pt>
                <c:pt idx="1">
                  <c:v>ปี 2561</c:v>
                </c:pt>
                <c:pt idx="2">
                  <c:v>ปี 2562</c:v>
                </c:pt>
                <c:pt idx="3">
                  <c:v>ปี 2563</c:v>
                </c:pt>
                <c:pt idx="4">
                  <c:v>ปี 2564</c:v>
                </c:pt>
              </c:strCache>
            </c:strRef>
          </c:cat>
          <c:val>
            <c:numRef>
              <c:f>Sheet1!$B$3:$F$3</c:f>
              <c:numCache>
                <c:formatCode>#,##0.########</c:formatCode>
                <c:ptCount val="5"/>
                <c:pt idx="0">
                  <c:v>25.33</c:v>
                </c:pt>
                <c:pt idx="1">
                  <c:v>24.78</c:v>
                </c:pt>
                <c:pt idx="2">
                  <c:v>19.079999999999998</c:v>
                </c:pt>
                <c:pt idx="3">
                  <c:v>24.34</c:v>
                </c:pt>
                <c:pt idx="4">
                  <c:v>39.6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8C-4E96-AB98-1902FAA69E9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25848720"/>
        <c:axId val="825849968"/>
      </c:lineChart>
      <c:catAx>
        <c:axId val="82584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825849968"/>
        <c:crosses val="autoZero"/>
        <c:auto val="1"/>
        <c:lblAlgn val="ctr"/>
        <c:lblOffset val="100"/>
        <c:noMultiLvlLbl val="0"/>
      </c:catAx>
      <c:valAx>
        <c:axId val="8258499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########" sourceLinked="1"/>
        <c:majorTickMark val="none"/>
        <c:minorTickMark val="none"/>
        <c:tickLblPos val="nextTo"/>
        <c:crossAx val="825848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ผลงานระดับเขต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"/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B8C-4E96-AB98-1902FAA69E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ปี 2560</c:v>
                </c:pt>
                <c:pt idx="1">
                  <c:v>ปี 2561</c:v>
                </c:pt>
                <c:pt idx="2">
                  <c:v>ปี 2562</c:v>
                </c:pt>
                <c:pt idx="3">
                  <c:v>ปี 2563</c:v>
                </c:pt>
                <c:pt idx="4">
                  <c:v>ปี 2564</c:v>
                </c:pt>
              </c:strCache>
            </c:strRef>
          </c:cat>
          <c:val>
            <c:numRef>
              <c:f>Sheet1!$B$2:$F$2</c:f>
              <c:numCache>
                <c:formatCode>#,##0.########</c:formatCode>
                <c:ptCount val="5"/>
                <c:pt idx="0">
                  <c:v>3.15</c:v>
                </c:pt>
                <c:pt idx="1">
                  <c:v>3.11</c:v>
                </c:pt>
                <c:pt idx="2">
                  <c:v>2.9</c:v>
                </c:pt>
                <c:pt idx="3">
                  <c:v>2.93</c:v>
                </c:pt>
                <c:pt idx="4">
                  <c:v>3.06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8C-4E96-AB98-1902FAA69E9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ผลงานประเทศ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ปี 2560</c:v>
                </c:pt>
                <c:pt idx="1">
                  <c:v>ปี 2561</c:v>
                </c:pt>
                <c:pt idx="2">
                  <c:v>ปี 2562</c:v>
                </c:pt>
                <c:pt idx="3">
                  <c:v>ปี 2563</c:v>
                </c:pt>
                <c:pt idx="4">
                  <c:v>ปี 2564</c:v>
                </c:pt>
              </c:strCache>
            </c:strRef>
          </c:cat>
          <c:val>
            <c:numRef>
              <c:f>Sheet1!$B$3:$F$3</c:f>
              <c:numCache>
                <c:formatCode>#,##0.########</c:formatCode>
                <c:ptCount val="5"/>
                <c:pt idx="0">
                  <c:v>3.11</c:v>
                </c:pt>
                <c:pt idx="1">
                  <c:v>3.11</c:v>
                </c:pt>
                <c:pt idx="2">
                  <c:v>2.95</c:v>
                </c:pt>
                <c:pt idx="3">
                  <c:v>2.96</c:v>
                </c:pt>
                <c:pt idx="4">
                  <c:v>2.88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8C-4E96-AB98-1902FAA69E9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25848720"/>
        <c:axId val="825849968"/>
      </c:lineChart>
      <c:catAx>
        <c:axId val="825848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825849968"/>
        <c:crossesAt val="0"/>
        <c:auto val="1"/>
        <c:lblAlgn val="ctr"/>
        <c:lblOffset val="100"/>
        <c:noMultiLvlLbl val="0"/>
      </c:catAx>
      <c:valAx>
        <c:axId val="825849968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crossAx val="825848720"/>
        <c:crosses val="autoZero"/>
        <c:crossBetween val="between"/>
        <c:majorUnit val="1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5496C96-D16D-4931-8547-98DAAF1ED02D}" type="datetimeFigureOut">
              <a:rPr lang="th-TH" smtClean="0"/>
              <a:t>22/02/65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3DD6AEC-20C6-489A-9AA7-E8C3C18219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5412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F9C17917-3AB5-4B77-8C8E-2978502FFA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82563" y="833438"/>
            <a:ext cx="7402513" cy="4165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9E64615-8D07-4CA7-913F-96C1C7DBB7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8865BA7-44C6-45EF-AF21-8579C1E2AE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687" indent="-309494"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7980" indent="-247597"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171" indent="-247597"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8362" indent="-247597"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23554" indent="-247597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8745" indent="-247597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13938" indent="-247597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09130" indent="-247597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69DA44A-CEB8-4AEA-A533-2BC5931BB690}" type="slidenum">
              <a:rPr lang="en-SG" altLang="th-TH" sz="1300">
                <a:latin typeface="Calibri" panose="020F0502020204030204" pitchFamily="34" charset="0"/>
              </a:rPr>
              <a:pPr/>
              <a:t>27</a:t>
            </a:fld>
            <a:endParaRPr lang="en-SG" altLang="th-TH" sz="13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AC4EF-1E58-4769-9BB0-AF52B7AA3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8E0B1B-5782-4DF4-8025-F8851E5CB3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AE750-2913-4F93-A087-6747CFAC0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782D-9E12-4509-8E6A-84736D2F992E}" type="datetimeFigureOut">
              <a:rPr lang="th-TH" smtClean="0"/>
              <a:t>22/02/65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2FEAE-DE67-44E9-A8EC-E0BFE1D51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B9EE8-C84C-430D-98FF-4B4AB9ED7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84C9-3980-4CC8-9865-34D6F6D1BA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2732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36564-C4D4-4CBE-876B-CD102A8E0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EA93D8-E41C-4297-9CD0-20A068D82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C485F-8330-4E83-9F04-82F48ACC2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782D-9E12-4509-8E6A-84736D2F992E}" type="datetimeFigureOut">
              <a:rPr lang="th-TH" smtClean="0"/>
              <a:t>22/02/65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0F981-9B0D-40AC-A5A1-647EA57F2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677CD-0A03-4EEA-B3AF-F7AAE3800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84C9-3980-4CC8-9865-34D6F6D1BA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9127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295829-4F54-43F5-BE2E-538B559FCF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399EC4-A35B-4ABD-B8D2-B21CAAD6B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726A3-E5C1-4EE6-9520-918A203EA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782D-9E12-4509-8E6A-84736D2F992E}" type="datetimeFigureOut">
              <a:rPr lang="th-TH" smtClean="0"/>
              <a:t>22/02/65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72D4F-F149-4A29-AF82-298280C06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95CE6-39D6-45A5-9DF0-6C1E9C81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84C9-3980-4CC8-9865-34D6F6D1BA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946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C4AA2-738F-4243-B7A7-E916D41F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15CD1-3292-49C6-8DC1-460D6C56C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08A62-850F-4FC6-952B-52F62D24B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782D-9E12-4509-8E6A-84736D2F992E}" type="datetimeFigureOut">
              <a:rPr lang="th-TH" smtClean="0"/>
              <a:t>22/02/65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2326F-E1E0-496F-9477-52ABEE1C5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41F9E-EC01-4F7D-BE47-C77D0C60C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84C9-3980-4CC8-9865-34D6F6D1BA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9042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A820F-BFB5-4F24-AA09-8151D65A3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1A1BA-D69C-4F0F-8B91-3EC4CC476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7F9A0-5DDD-4934-92BE-45DFAAEB1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782D-9E12-4509-8E6A-84736D2F992E}" type="datetimeFigureOut">
              <a:rPr lang="th-TH" smtClean="0"/>
              <a:t>22/02/65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02EA2-729B-4026-AFDF-C757CC410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C85BF-F174-4063-A746-B7CE69A63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84C9-3980-4CC8-9865-34D6F6D1BA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3374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AC0C6-027C-4F9A-912D-07B6E292C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3C955-DD32-4A71-B82E-E228F5B8F6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8BFF38-5F29-408A-B165-7A6481614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3830D-A830-43B5-93B4-C439EFB01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782D-9E12-4509-8E6A-84736D2F992E}" type="datetimeFigureOut">
              <a:rPr lang="th-TH" smtClean="0"/>
              <a:t>22/02/65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2C8C33-5524-4F89-B4C6-54A12234B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00B2AF-53A6-4A2B-95AC-27AF8EF7E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84C9-3980-4CC8-9865-34D6F6D1BA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978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89392-AD1C-4450-8DF4-B88E3D897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F7F511-3EF1-4AA2-9321-E5D46AD48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FDB7C-595C-4BA3-A105-FEEE65481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D12F33-47A9-4E27-99DA-8030859F88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D0EB11-3093-484D-8E9A-DCB64ECC5C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F5247-9876-4F70-BF92-542CEB22A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782D-9E12-4509-8E6A-84736D2F992E}" type="datetimeFigureOut">
              <a:rPr lang="th-TH" smtClean="0"/>
              <a:t>22/02/65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EDD27F-2347-4C45-88F9-BDB5B9F1C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D64288-CA27-41CA-8E13-67101EBBD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84C9-3980-4CC8-9865-34D6F6D1BA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6114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BB7FD-629A-4B7A-B498-A96BE5171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A80F63-F9C3-4139-B29F-510A59859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782D-9E12-4509-8E6A-84736D2F992E}" type="datetimeFigureOut">
              <a:rPr lang="th-TH" smtClean="0"/>
              <a:t>22/02/65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3CE3D9-98D2-45C4-993D-4FB0415DA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CFB690-43BC-4BB2-865D-1227B5DF0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84C9-3980-4CC8-9865-34D6F6D1BA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0220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37A873-2C14-4B0F-9AAF-516A64B28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782D-9E12-4509-8E6A-84736D2F992E}" type="datetimeFigureOut">
              <a:rPr lang="th-TH" smtClean="0"/>
              <a:t>22/02/65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6E095A-180D-49B5-B4AC-57AA45EA5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179069-E951-40CA-A2E8-267DD6939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84C9-3980-4CC8-9865-34D6F6D1BA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9700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3C4D0-1C82-4F88-932E-191D7CF4B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62721-51F8-454D-AFA3-144D5A198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DF953-2E6D-4F4A-BC7E-727E39DC6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9E19D8-17E3-48AA-849A-45101B08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782D-9E12-4509-8E6A-84736D2F992E}" type="datetimeFigureOut">
              <a:rPr lang="th-TH" smtClean="0"/>
              <a:t>22/02/65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E2B79-83D4-4A85-82B3-799AFC63B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877030-C242-4BDE-B2C7-8FAB19769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84C9-3980-4CC8-9865-34D6F6D1BA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5079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3AAA3-3481-4F16-B559-454F4675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9B5DF1-8968-4B45-926E-50E0EB7B85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99A559-7939-499F-8172-9125891E4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577BE-2805-4EA2-896B-E7C406D19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782D-9E12-4509-8E6A-84736D2F992E}" type="datetimeFigureOut">
              <a:rPr lang="th-TH" smtClean="0"/>
              <a:t>22/02/65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2EBDB-C6BD-42DB-879D-D94338ACD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E3128-5DC6-4564-9DAC-4D56807A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84C9-3980-4CC8-9865-34D6F6D1BA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320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465566-2AA5-4309-9031-6DD96E81E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D781C-22FC-4C12-99C9-0542B080E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90109-4A48-4F6F-9BD6-A1183D1409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D638782D-9E12-4509-8E6A-84736D2F992E}" type="datetimeFigureOut">
              <a:rPr lang="th-TH" smtClean="0"/>
              <a:pPr/>
              <a:t>22/02/65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C8ED5-F9EF-40A9-864A-CCC095C94A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8AAA9-CC82-429E-89FA-DC821ACE2F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E2D284C9-3980-4CC8-9865-34D6F6D1BA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287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H SarabunPSK" panose="020B0500040200020003" pitchFamily="34" charset="-34"/>
          <a:ea typeface="+mj-ea"/>
          <a:cs typeface="TH SarabunPSK" panose="020B0500040200020003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8B1B64-31F5-4A02-8CDF-89C2A37BF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2440" y="4801011"/>
            <a:ext cx="0" cy="146304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ผลการค้นหารูปภาพสำหรับ ตั้งครรภ์">
            <a:extLst>
              <a:ext uri="{FF2B5EF4-FFF2-40B4-BE49-F238E27FC236}">
                <a16:creationId xmlns:a16="http://schemas.microsoft.com/office/drawing/2014/main" id="{0B954E40-E654-4558-A6F5-D2749B4654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" r="15805" b="2"/>
          <a:stretch/>
        </p:blipFill>
        <p:spPr bwMode="auto">
          <a:xfrm>
            <a:off x="1160060" y="888446"/>
            <a:ext cx="4869265" cy="341526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118A1B-EDA7-44B0-9D52-C91190369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36" y="4791456"/>
            <a:ext cx="7178040" cy="1508760"/>
          </a:xfrm>
        </p:spPr>
        <p:txBody>
          <a:bodyPr anchor="ctr">
            <a:noAutofit/>
          </a:bodyPr>
          <a:lstStyle/>
          <a:p>
            <a:pPr algn="r"/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แนวทางการพัฒนาการบริหารจัดการระบบบริการที่ตอบสนองต่อปัญหาบริการด้านสูติกรรม (มารดาและทารก) ในระดับเขต ปีงบประมาณ 2565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A9EF20-AF83-4F88-AFF6-61AA6588C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7616" y="4792077"/>
            <a:ext cx="3191256" cy="1507413"/>
          </a:xfrm>
        </p:spPr>
        <p:txBody>
          <a:bodyPr anchor="ctr">
            <a:normAutofit/>
          </a:bodyPr>
          <a:lstStyle/>
          <a:p>
            <a:pPr algn="l"/>
            <a:r>
              <a:rPr lang="th-TH" sz="2800" b="1" dirty="0">
                <a:solidFill>
                  <a:srgbClr val="FE8E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เสนอ คณะอนุกรรมการควบคุมคุณภาพและมาตรฐานบริการสาธารณสุข เขต ๕ ราชบุรี</a:t>
            </a:r>
          </a:p>
        </p:txBody>
      </p:sp>
      <p:pic>
        <p:nvPicPr>
          <p:cNvPr id="1026" name="Picture 2" descr="การ์ตูนแรกเกิด ดาวน์โหลดรูปภาพ (รหัส) 400220509_ขนาด 2.2 MB_รูปแบบรูปภาพ  PSD _th.lovepik.com">
            <a:extLst>
              <a:ext uri="{FF2B5EF4-FFF2-40B4-BE49-F238E27FC236}">
                <a16:creationId xmlns:a16="http://schemas.microsoft.com/office/drawing/2014/main" id="{E7830EE4-135F-44DE-AEED-C185715DE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666" y="983642"/>
            <a:ext cx="4420026" cy="322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CF3AF0-C407-4A10-B41F-99DFED804A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63" y="42172"/>
            <a:ext cx="1534705" cy="6397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7DBE043-172B-4329-8C21-00FE81D23668}"/>
              </a:ext>
            </a:extLst>
          </p:cNvPr>
          <p:cNvSpPr txBox="1"/>
          <p:nvPr/>
        </p:nvSpPr>
        <p:spPr>
          <a:xfrm>
            <a:off x="9512491" y="118923"/>
            <a:ext cx="2373058" cy="830997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วาระที่</a:t>
            </a:r>
            <a:r>
              <a:rPr lang="en-US" sz="4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4.2</a:t>
            </a:r>
            <a:endParaRPr lang="th-TH" sz="48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68391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462E3-C48D-40CD-8084-ED1CC7416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704" y="130972"/>
            <a:ext cx="11760591" cy="1106985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3200" dirty="0"/>
              <a:t>2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.3 สัดส่วนการตายของมารดาจากการตั้งครรภ์และ/หรือการคลอดในหน่วยบริการ สิทธิ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UC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ของโรงพยาบาลที่ให้บริการ (</a:t>
            </a:r>
            <a:r>
              <a:rPr lang="en-US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hcode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: [100000]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8868619-14F3-49F4-8D58-DBFD5002E0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7029672"/>
              </p:ext>
            </p:extLst>
          </p:nvPr>
        </p:nvGraphicFramePr>
        <p:xfrm>
          <a:off x="492212" y="1487997"/>
          <a:ext cx="6966679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2E42253-6EF4-4D89-B3A2-4EB972681806}"/>
              </a:ext>
            </a:extLst>
          </p:cNvPr>
          <p:cNvSpPr/>
          <p:nvPr/>
        </p:nvSpPr>
        <p:spPr>
          <a:xfrm>
            <a:off x="1011354" y="6089375"/>
            <a:ext cx="7265773" cy="6376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edw.nhso.go.th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30 พ.ย. 2564 ปรับปรุง ณ 21 ม.ค. 2565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3780CD-24D8-4D1D-AE10-17AF5B1C4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6446" y="6140757"/>
            <a:ext cx="1534705" cy="6397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BDFF71-89C8-4EFD-B432-A5AEDA4BB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72" y="1571539"/>
            <a:ext cx="2333951" cy="42677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D3594D-1DD3-4075-BFE6-9331820E1F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9135" y="2085788"/>
            <a:ext cx="1533739" cy="13432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22CA91-D612-4688-85DB-0544D0F635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810" y="3702009"/>
            <a:ext cx="2069485" cy="216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01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462E3-C48D-40CD-8084-ED1CC7416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704" y="272756"/>
            <a:ext cx="11760591" cy="816561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3200" dirty="0"/>
              <a:t>2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.4 อัตราการเกิดภาวะตกเลือดหลังคลอด สิทธิ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UC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ของโรงพยาบาลที่ให้บริการ (</a:t>
            </a:r>
            <a:r>
              <a:rPr lang="en-US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hcode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: [100]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8868619-14F3-49F4-8D58-DBFD5002E0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1893974"/>
              </p:ext>
            </p:extLst>
          </p:nvPr>
        </p:nvGraphicFramePr>
        <p:xfrm>
          <a:off x="215704" y="1341511"/>
          <a:ext cx="726577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78C9EF1-2CB7-4253-A187-CA868EC4D06C}"/>
              </a:ext>
            </a:extLst>
          </p:cNvPr>
          <p:cNvSpPr/>
          <p:nvPr/>
        </p:nvSpPr>
        <p:spPr>
          <a:xfrm>
            <a:off x="1095760" y="5945044"/>
            <a:ext cx="7265773" cy="6376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edw.nhso.go.th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30 พ.ย. 2564 ปรับปรุง ณ 21 ม.ค. 2565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EBDEB7-2DC5-490A-A862-A14093022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6446" y="6140757"/>
            <a:ext cx="1534705" cy="6397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48B8478-016F-4C4E-935E-F0C865EB0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476" y="1397572"/>
            <a:ext cx="2343477" cy="42392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087447-9E09-474D-97A7-51DD985894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2865" y="1530940"/>
            <a:ext cx="1581371" cy="13241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A24D5D5-4AEF-41D9-A9FA-BE3E2E1619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3086" y="3429000"/>
            <a:ext cx="1981150" cy="219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07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462E3-C48D-40CD-8084-ED1CC7416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704" y="154746"/>
            <a:ext cx="11760591" cy="1083212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3200" dirty="0"/>
              <a:t>2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.5 อัตราป่วยตาย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Fatality rate)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ของทารกแรกเกิดน้ำหนัก ต่ำกว่า 1,000 กรัม ภายใน 28 วัน </a:t>
            </a:r>
            <a:b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ที่คลอดจากมารดาสิทธิ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UC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ของโรงพยาบาลที่ให้บริการ (</a:t>
            </a:r>
            <a:r>
              <a:rPr lang="en-US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hcode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: [100]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8868619-14F3-49F4-8D58-DBFD5002E0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9085697"/>
              </p:ext>
            </p:extLst>
          </p:nvPr>
        </p:nvGraphicFramePr>
        <p:xfrm>
          <a:off x="467497" y="1415832"/>
          <a:ext cx="703058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0A74FAE-E31F-4264-8BB7-F18ED9C85381}"/>
              </a:ext>
            </a:extLst>
          </p:cNvPr>
          <p:cNvSpPr/>
          <p:nvPr/>
        </p:nvSpPr>
        <p:spPr>
          <a:xfrm>
            <a:off x="1095760" y="5945044"/>
            <a:ext cx="7265773" cy="6376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edw.nhso.go.th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30 พ.ย. 2564 ปรับปรุง ณ 21 ม.ค. 2565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E2BFE-3BA8-4E95-BCD6-9D8416FB0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6446" y="6140757"/>
            <a:ext cx="1534705" cy="6397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BC4B70-B93F-434C-B69E-992DA3F18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4487" y="1518427"/>
            <a:ext cx="2314898" cy="42487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8FFBDF-9428-4119-8BAF-4CFC901E37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3503" y="1665667"/>
            <a:ext cx="1552792" cy="12955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51C76F-A0F3-4AE2-832B-4075029D43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2384" y="3633018"/>
            <a:ext cx="1953317" cy="205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2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462E3-C48D-40CD-8084-ED1CC7416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704" y="126610"/>
            <a:ext cx="11760591" cy="1111348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.6 อัตราป่วยตาย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Fatality rate)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ของทารกแรกเกิดน้ำหนักต่ำกว่า 2,500 กรัม ภายใน 28 วัน </a:t>
            </a:r>
            <a:b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ที่คลอดจากมารดาสิทธิ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UC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ของโรงพยาบาลที่ให้บริการ (</a:t>
            </a:r>
            <a:r>
              <a:rPr lang="en-US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hcode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: [100]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8868619-14F3-49F4-8D58-DBFD5002E0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8388269"/>
              </p:ext>
            </p:extLst>
          </p:nvPr>
        </p:nvGraphicFramePr>
        <p:xfrm>
          <a:off x="446313" y="1459865"/>
          <a:ext cx="667294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F9A3794-4633-429A-83CB-07CA46E317F3}"/>
              </a:ext>
            </a:extLst>
          </p:cNvPr>
          <p:cNvSpPr/>
          <p:nvPr/>
        </p:nvSpPr>
        <p:spPr>
          <a:xfrm>
            <a:off x="955083" y="6033110"/>
            <a:ext cx="7265773" cy="6376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edw.nhso.go.th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30 พ.ย. 2564 ปรับปรุง ณ 21 ม.ค. 2565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72DAAA-8EF2-4A6C-B0D3-D648D769F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6446" y="6140757"/>
            <a:ext cx="1534705" cy="6397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2C7B49-11ED-41DB-BF28-105AF71C2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9887" y="1599607"/>
            <a:ext cx="2372056" cy="42677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04C7E5-3C03-498E-9BA7-5A33371187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2573" y="1727999"/>
            <a:ext cx="1514686" cy="13146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500060-9D06-4521-AF2B-C79CC52050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9588" y="3558472"/>
            <a:ext cx="1836707" cy="203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115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06CA518E-F5EA-4E79-807F-ABEBA6267DE8}"/>
              </a:ext>
            </a:extLst>
          </p:cNvPr>
          <p:cNvSpPr txBox="1">
            <a:spLocks/>
          </p:cNvSpPr>
          <p:nvPr/>
        </p:nvSpPr>
        <p:spPr>
          <a:xfrm>
            <a:off x="248194" y="392180"/>
            <a:ext cx="11777822" cy="9549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ผู้รับบริการได้รับความเสียหาย (มาตรา 41) จากการคลอด ปี 2562-2564 แยกตามประเภทมารดา และทารก (ราย)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2254095-8374-409E-9265-0E5DF475B87A}"/>
              </a:ext>
            </a:extLst>
          </p:cNvPr>
          <p:cNvGrpSpPr/>
          <p:nvPr/>
        </p:nvGrpSpPr>
        <p:grpSpPr>
          <a:xfrm>
            <a:off x="3744966" y="1744835"/>
            <a:ext cx="4458508" cy="3576541"/>
            <a:chOff x="4915571" y="1225466"/>
            <a:chExt cx="4458508" cy="3576541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B2531B7-C5C5-46F1-9327-CBEAD0174D50}"/>
                </a:ext>
              </a:extLst>
            </p:cNvPr>
            <p:cNvSpPr/>
            <p:nvPr/>
          </p:nvSpPr>
          <p:spPr>
            <a:xfrm>
              <a:off x="6569660" y="1539075"/>
              <a:ext cx="988420" cy="980289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800" dirty="0">
                  <a:solidFill>
                    <a:sysClr val="windowText" lastClr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2. มารดาบาดเจ็บ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2E76988-4DCF-4B98-97E8-F892645951BD}"/>
                </a:ext>
              </a:extLst>
            </p:cNvPr>
            <p:cNvSpPr/>
            <p:nvPr/>
          </p:nvSpPr>
          <p:spPr>
            <a:xfrm>
              <a:off x="5359330" y="1599564"/>
              <a:ext cx="1068980" cy="98028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800" dirty="0">
                  <a:solidFill>
                    <a:sysClr val="windowText" lastClr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 มารดาเสียชีวิต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358ACF-ACE3-4EFB-91E0-44F6762EB510}"/>
                </a:ext>
              </a:extLst>
            </p:cNvPr>
            <p:cNvSpPr/>
            <p:nvPr/>
          </p:nvSpPr>
          <p:spPr>
            <a:xfrm>
              <a:off x="7677276" y="1699302"/>
              <a:ext cx="1068980" cy="98028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800" dirty="0">
                  <a:solidFill>
                    <a:sysClr val="windowText" lastClr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3. ทารกเสียชีวิต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56177AE-6CFB-48D0-B93D-E70EC93EB3D8}"/>
                </a:ext>
              </a:extLst>
            </p:cNvPr>
            <p:cNvSpPr/>
            <p:nvPr/>
          </p:nvSpPr>
          <p:spPr>
            <a:xfrm>
              <a:off x="5841977" y="2721917"/>
              <a:ext cx="1068980" cy="980289"/>
            </a:xfrm>
            <a:prstGeom prst="ellipse">
              <a:avLst/>
            </a:prstGeom>
            <a:solidFill>
              <a:srgbClr val="FFCC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800" dirty="0">
                  <a:solidFill>
                    <a:sysClr val="windowText" lastClr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4. ทารกพิการ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65F3412-DA38-4C1D-A090-E4E81E545AB8}"/>
                </a:ext>
              </a:extLst>
            </p:cNvPr>
            <p:cNvSpPr/>
            <p:nvPr/>
          </p:nvSpPr>
          <p:spPr>
            <a:xfrm>
              <a:off x="7168716" y="2736246"/>
              <a:ext cx="1068980" cy="98028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800" dirty="0">
                  <a:solidFill>
                    <a:sysClr val="windowText" lastClr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5. ทารกบาดเจ็บ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453D4A6-747D-4EBC-A1A6-2E571D2604BC}"/>
                </a:ext>
              </a:extLst>
            </p:cNvPr>
            <p:cNvSpPr/>
            <p:nvPr/>
          </p:nvSpPr>
          <p:spPr>
            <a:xfrm>
              <a:off x="6500070" y="3679807"/>
              <a:ext cx="1127600" cy="98028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8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6. </a:t>
              </a:r>
              <a:r>
                <a:rPr lang="en-US" sz="18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Stillbirth</a:t>
              </a:r>
              <a:endParaRPr lang="th-TH" sz="1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5" name="Shape 44">
              <a:extLst>
                <a:ext uri="{FF2B5EF4-FFF2-40B4-BE49-F238E27FC236}">
                  <a16:creationId xmlns:a16="http://schemas.microsoft.com/office/drawing/2014/main" id="{99378885-C0A6-44A2-B5B8-7D16CB5F00DA}"/>
                </a:ext>
              </a:extLst>
            </p:cNvPr>
            <p:cNvSpPr/>
            <p:nvPr/>
          </p:nvSpPr>
          <p:spPr>
            <a:xfrm>
              <a:off x="4915571" y="1225466"/>
              <a:ext cx="4458508" cy="3576541"/>
            </a:xfrm>
            <a:prstGeom prst="funnel">
              <a:avLst/>
            </a:prstGeom>
            <a:solidFill>
              <a:srgbClr val="FFCCFF">
                <a:alpha val="40000"/>
              </a:srgbClr>
            </a:solidFill>
            <a:ln>
              <a:solidFill>
                <a:srgbClr val="FFCCFF"/>
              </a:solidFill>
            </a:ln>
            <a:scene3d>
              <a:camera prst="orthographicFront"/>
              <a:lightRig rig="chilly" dir="t"/>
            </a:scene3d>
            <a:sp3d prstMaterial="dkEdge">
              <a:bevelT w="127000" h="254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2F1ED9E0-A899-4C36-B8CE-844E9CA3E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422" y="6214525"/>
            <a:ext cx="1288655" cy="537185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A1DA94B5-F027-4F82-B62D-B740B22F6DFA}"/>
              </a:ext>
            </a:extLst>
          </p:cNvPr>
          <p:cNvSpPr/>
          <p:nvPr/>
        </p:nvSpPr>
        <p:spPr>
          <a:xfrm>
            <a:off x="341128" y="5928618"/>
            <a:ext cx="8345671" cy="4174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ข้อมูลการจ่ายเงินช่วยเหลือเบื้องต้นผู้ได้รับความเสียหาย (ม.41) สปสช. เขต 5 ราชบุรี </a:t>
            </a:r>
          </a:p>
        </p:txBody>
      </p:sp>
    </p:spTree>
    <p:extLst>
      <p:ext uri="{BB962C8B-B14F-4D97-AF65-F5344CB8AC3E}">
        <p14:creationId xmlns:p14="http://schemas.microsoft.com/office/powerpoint/2010/main" val="1896406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06CA518E-F5EA-4E79-807F-ABEBA6267DE8}"/>
              </a:ext>
            </a:extLst>
          </p:cNvPr>
          <p:cNvSpPr txBox="1">
            <a:spLocks/>
          </p:cNvSpPr>
          <p:nvPr/>
        </p:nvSpPr>
        <p:spPr>
          <a:xfrm>
            <a:off x="578034" y="286472"/>
            <a:ext cx="11613966" cy="7876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.1 ผู้รับบริการได้รับความเสียหาย (มาตรา 41) ปี 2562-2564 เปรียบเทียบความเสียหายมารดาและทารก (ราย)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0C9991A-FF0F-47DB-8FD9-B7F149B92B34}"/>
              </a:ext>
            </a:extLst>
          </p:cNvPr>
          <p:cNvSpPr/>
          <p:nvPr/>
        </p:nvSpPr>
        <p:spPr>
          <a:xfrm>
            <a:off x="3292876" y="6185872"/>
            <a:ext cx="8345671" cy="4174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ข้อมูลการจ่ายเงินช่วยเหลือเบื้องต้นผู้ได้รับความเสียหาย (ม.41) สปสช. เขต 5 ราชบุรี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A3B93E1-D2FA-41FF-B67D-D2CFA8CC8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0" y="38682"/>
            <a:ext cx="953588" cy="397510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2865841-B324-4324-8A43-CE92579412F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10292593"/>
              </p:ext>
            </p:extLst>
          </p:nvPr>
        </p:nvGraphicFramePr>
        <p:xfrm>
          <a:off x="578034" y="1464843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40E4029C-4663-457C-907E-D7B5A771EB6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03695511"/>
              </p:ext>
            </p:extLst>
          </p:nvPr>
        </p:nvGraphicFramePr>
        <p:xfrm>
          <a:off x="5895758" y="1464843"/>
          <a:ext cx="561874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E20832-0613-49A6-B810-0770317FBE6E}"/>
              </a:ext>
            </a:extLst>
          </p:cNvPr>
          <p:cNvCxnSpPr>
            <a:cxnSpLocks/>
          </p:cNvCxnSpPr>
          <p:nvPr/>
        </p:nvCxnSpPr>
        <p:spPr>
          <a:xfrm>
            <a:off x="3168834" y="1837125"/>
            <a:ext cx="4519629" cy="30480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2EDB23-EEB6-43E4-BB2B-AEE1DD6670AC}"/>
              </a:ext>
            </a:extLst>
          </p:cNvPr>
          <p:cNvCxnSpPr>
            <a:cxnSpLocks/>
          </p:cNvCxnSpPr>
          <p:nvPr/>
        </p:nvCxnSpPr>
        <p:spPr>
          <a:xfrm>
            <a:off x="4688590" y="3194995"/>
            <a:ext cx="1572385" cy="210246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076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06CA518E-F5EA-4E79-807F-ABEBA6267DE8}"/>
              </a:ext>
            </a:extLst>
          </p:cNvPr>
          <p:cNvSpPr txBox="1">
            <a:spLocks/>
          </p:cNvSpPr>
          <p:nvPr/>
        </p:nvSpPr>
        <p:spPr>
          <a:xfrm>
            <a:off x="289017" y="436192"/>
            <a:ext cx="11613966" cy="7876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ผู้รับบริการได้รับความเสียหาย (มาตรา 41) ปี 2562-2564 แยกตามประเภทความเสียหายมารดา และทารก (ราย)</a:t>
            </a:r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04763160-5B01-4C09-A7EC-91F81719B065}"/>
              </a:ext>
            </a:extLst>
          </p:cNvPr>
          <p:cNvGraphicFramePr/>
          <p:nvPr/>
        </p:nvGraphicFramePr>
        <p:xfrm>
          <a:off x="896440" y="1456526"/>
          <a:ext cx="10399120" cy="4388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C0C9991A-FF0F-47DB-8FD9-B7F149B92B34}"/>
              </a:ext>
            </a:extLst>
          </p:cNvPr>
          <p:cNvSpPr/>
          <p:nvPr/>
        </p:nvSpPr>
        <p:spPr>
          <a:xfrm>
            <a:off x="223563" y="6077524"/>
            <a:ext cx="8345671" cy="4174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ข้อมูลการจ่ายเงินช่วยเหลือเบื้องต้นผู้ได้รับความเสียหาย (ม.41) สปสช. เขต 5 ราชบุรี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A3B93E1-D2FA-41FF-B67D-D2CFA8CC8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0" y="38682"/>
            <a:ext cx="953588" cy="39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21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C3D6F010-ADF0-44F7-BE9A-274A0C1C63EA}"/>
              </a:ext>
            </a:extLst>
          </p:cNvPr>
          <p:cNvSpPr txBox="1">
            <a:spLocks/>
          </p:cNvSpPr>
          <p:nvPr/>
        </p:nvSpPr>
        <p:spPr>
          <a:xfrm>
            <a:off x="384811" y="171257"/>
            <a:ext cx="11422378" cy="7833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3.3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ผู้รับบริการได้รับความเสียหาย (มาตรา 41) ปี 2562-2563 แยกตามสาเหตุ (ราย)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1BF8A2DF-F0A8-4BEE-B317-5B5F8171BA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9000537"/>
              </p:ext>
            </p:extLst>
          </p:nvPr>
        </p:nvGraphicFramePr>
        <p:xfrm>
          <a:off x="839037" y="1194305"/>
          <a:ext cx="10805843" cy="4826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C0C9991A-FF0F-47DB-8FD9-B7F149B92B34}"/>
              </a:ext>
            </a:extLst>
          </p:cNvPr>
          <p:cNvSpPr/>
          <p:nvPr/>
        </p:nvSpPr>
        <p:spPr>
          <a:xfrm>
            <a:off x="265766" y="6260639"/>
            <a:ext cx="8345671" cy="4174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ข้อมูลการจ่ายเงินช่วยเหลือเบื้องต้นผู้ได้รับความเสียหาย (ม.41) สปสช. เขต 5 ราชบุรี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A3B93E1-D2FA-41FF-B67D-D2CFA8CC8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0" y="38682"/>
            <a:ext cx="953588" cy="39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84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8C8C2E-726E-4329-A8C4-0293FC244D0A}"/>
              </a:ext>
            </a:extLst>
          </p:cNvPr>
          <p:cNvCxnSpPr>
            <a:cxnSpLocks/>
          </p:cNvCxnSpPr>
          <p:nvPr/>
        </p:nvCxnSpPr>
        <p:spPr>
          <a:xfrm>
            <a:off x="277088" y="773636"/>
            <a:ext cx="113990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A2EA148-CE1A-4167-8A7A-5BA6FCB7269F}"/>
              </a:ext>
            </a:extLst>
          </p:cNvPr>
          <p:cNvSpPr txBox="1"/>
          <p:nvPr/>
        </p:nvSpPr>
        <p:spPr>
          <a:xfrm>
            <a:off x="499113" y="2143699"/>
            <a:ext cx="11104786" cy="3447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0" bIns="0" rtlCol="0">
            <a:spAutoFit/>
          </a:bodyPr>
          <a:lstStyle/>
          <a:p>
            <a:r>
              <a:rPr lang="th-TH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สภาพปัจจุบัน </a:t>
            </a:r>
          </a:p>
          <a:p>
            <a:r>
              <a:rPr lang="th-TH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ข้อมูลการคลอดจากฐาน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E-claim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ตั้งแต่ปี 2560-2564 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- มารดาคลอดสิทธิ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UC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ลดลง 23,115 ครั้ง, 21,541ครั้ง, 20,250 ครั้ง, 19,436 ครั้ง และ 17,985 ครั้ง ตามลำดับ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- อัตราการคลอด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Pre-term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เพิ่มขึ้น  1,131 ครั้ง (4.89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%) 1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,190 ครั้ง (5.52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1,153 ครั้ง (5.69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%) 1,097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5.64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%)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และ 1,038 ครั้ง (5.77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%)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ตามลำดับ 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- อัตราการคลอด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stillbirth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เพิ่มขึ้น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92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(0.398%) 109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0.506%) 81	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(0.4%) 108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0.556%)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101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(0.562%)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ตามลำดับ </a:t>
            </a:r>
          </a:p>
        </p:txBody>
      </p:sp>
      <p:pic>
        <p:nvPicPr>
          <p:cNvPr id="3" name="Picture 2" descr="A picture containing graphics, drawing&#10;&#10;Description automatically generated">
            <a:extLst>
              <a:ext uri="{FF2B5EF4-FFF2-40B4-BE49-F238E27FC236}">
                <a16:creationId xmlns:a16="http://schemas.microsoft.com/office/drawing/2014/main" id="{DECC31F0-5C9F-4B52-B5FB-A07ED57E62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80" y="1128655"/>
            <a:ext cx="565630" cy="565630"/>
          </a:xfrm>
          <a:prstGeom prst="rect">
            <a:avLst/>
          </a:prstGeom>
        </p:spPr>
      </p:pic>
      <p:pic>
        <p:nvPicPr>
          <p:cNvPr id="2" name="Picture 1" descr="Picture 5">
            <a:extLst>
              <a:ext uri="{FF2B5EF4-FFF2-40B4-BE49-F238E27FC236}">
                <a16:creationId xmlns:a16="http://schemas.microsoft.com/office/drawing/2014/main" id="{10C0151A-91D3-48C7-AE02-4828A70C7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7323" y="58914"/>
            <a:ext cx="1199710" cy="51777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AE1E37B-74C7-42E7-9E81-5063DF3A01A6}"/>
              </a:ext>
            </a:extLst>
          </p:cNvPr>
          <p:cNvSpPr txBox="1">
            <a:spLocks/>
          </p:cNvSpPr>
          <p:nvPr/>
        </p:nvSpPr>
        <p:spPr>
          <a:xfrm>
            <a:off x="781928" y="104429"/>
            <a:ext cx="9825111" cy="5707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ปัญหาบริการด้านสูติกรรม (มารดาและทารก) ระดับเขต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E785E0-2FFC-49BE-8809-6D6A6AB864F6}"/>
              </a:ext>
            </a:extLst>
          </p:cNvPr>
          <p:cNvSpPr/>
          <p:nvPr/>
        </p:nvSpPr>
        <p:spPr>
          <a:xfrm>
            <a:off x="1474975" y="1175853"/>
            <a:ext cx="9003322" cy="5656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วิเคราะห์สถานการณ์</a:t>
            </a:r>
          </a:p>
        </p:txBody>
      </p:sp>
    </p:spTree>
    <p:extLst>
      <p:ext uri="{BB962C8B-B14F-4D97-AF65-F5344CB8AC3E}">
        <p14:creationId xmlns:p14="http://schemas.microsoft.com/office/powerpoint/2010/main" val="1045734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8C8C2E-726E-4329-A8C4-0293FC244D0A}"/>
              </a:ext>
            </a:extLst>
          </p:cNvPr>
          <p:cNvCxnSpPr>
            <a:cxnSpLocks/>
          </p:cNvCxnSpPr>
          <p:nvPr/>
        </p:nvCxnSpPr>
        <p:spPr>
          <a:xfrm>
            <a:off x="277088" y="773636"/>
            <a:ext cx="113990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A2EA148-CE1A-4167-8A7A-5BA6FCB7269F}"/>
              </a:ext>
            </a:extLst>
          </p:cNvPr>
          <p:cNvSpPr txBox="1"/>
          <p:nvPr/>
        </p:nvSpPr>
        <p:spPr>
          <a:xfrm>
            <a:off x="781928" y="2067927"/>
            <a:ext cx="10894257" cy="3877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0" bIns="0" rtlCol="0">
            <a:spAutoFit/>
          </a:bodyPr>
          <a:lstStyle/>
          <a:p>
            <a:r>
              <a:rPr lang="th-TH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สภาพปัจจุบัน </a:t>
            </a:r>
          </a:p>
          <a:p>
            <a:r>
              <a:rPr lang="th-TH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ข้อมูลตัวชี้วัดอนามัยแม่และเด็ก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ตั้งแต่ปี 2560-2564 จาก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edw.nhso.go.th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เปรียบเทียบข้อมูลประเทศ และเปรียบเทียบย้อนหลัง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2.1 อัตราการแท้งและ/หรือภาวะแทรกซ้อนจากการแท้ง สิทธิ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UC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ของโรงพยาบาลที่ให้บริการ (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hcode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: [100]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มีแนวโน้มเพิ่มขึ้น 5.45, 5.56, 5.43, 7.18 และ 11.41 ตามลำดับ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2.2 สัดส่วนการตายของมารดาจากการตั้งครรภ์และ/หรือการคลอดในหน่วยบริการ สิทธิ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UC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ของโรงพยาบาลที่ให้บริการ (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hcode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: [100000]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มีแนวโน้มเพิ่มขึ้น 28.29, 30.45, 36.84, 48.72 และ 42.12 ตามลำดับ 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2.3 อัตราการเกิดภาวะตกเลือดหลังคลอด สิทธิ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UC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ของโรงพยาบาลที่ให้บริการ (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hcode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: [100]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มีแนวโน้มลดลง แค่ยังมากกว่าค่าประเทศ 3.15, 3.11, 2.9, 2.93 และ 3.06 ตามลำดับ </a:t>
            </a:r>
          </a:p>
        </p:txBody>
      </p:sp>
      <p:pic>
        <p:nvPicPr>
          <p:cNvPr id="3" name="Picture 2" descr="A picture containing graphics, drawing&#10;&#10;Description automatically generated">
            <a:extLst>
              <a:ext uri="{FF2B5EF4-FFF2-40B4-BE49-F238E27FC236}">
                <a16:creationId xmlns:a16="http://schemas.microsoft.com/office/drawing/2014/main" id="{DECC31F0-5C9F-4B52-B5FB-A07ED57E62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65" y="1022460"/>
            <a:ext cx="565630" cy="565630"/>
          </a:xfrm>
          <a:prstGeom prst="rect">
            <a:avLst/>
          </a:prstGeom>
        </p:spPr>
      </p:pic>
      <p:pic>
        <p:nvPicPr>
          <p:cNvPr id="2" name="Picture 1" descr="Picture 5">
            <a:extLst>
              <a:ext uri="{FF2B5EF4-FFF2-40B4-BE49-F238E27FC236}">
                <a16:creationId xmlns:a16="http://schemas.microsoft.com/office/drawing/2014/main" id="{10C0151A-91D3-48C7-AE02-4828A70C7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7323" y="58914"/>
            <a:ext cx="1199710" cy="51777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AE1E37B-74C7-42E7-9E81-5063DF3A01A6}"/>
              </a:ext>
            </a:extLst>
          </p:cNvPr>
          <p:cNvSpPr txBox="1">
            <a:spLocks/>
          </p:cNvSpPr>
          <p:nvPr/>
        </p:nvSpPr>
        <p:spPr>
          <a:xfrm>
            <a:off x="781928" y="104429"/>
            <a:ext cx="9825111" cy="5707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ปัญหาบริการด้านสูติกรรม (มารดาและทารก) ระดับเขต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B406EE-FB56-4486-AE4A-0C76A049C394}"/>
              </a:ext>
            </a:extLst>
          </p:cNvPr>
          <p:cNvSpPr/>
          <p:nvPr/>
        </p:nvSpPr>
        <p:spPr>
          <a:xfrm>
            <a:off x="1474975" y="1175853"/>
            <a:ext cx="9003322" cy="5656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วิเคราะห์สถานการณ์</a:t>
            </a:r>
          </a:p>
        </p:txBody>
      </p:sp>
    </p:spTree>
    <p:extLst>
      <p:ext uri="{BB962C8B-B14F-4D97-AF65-F5344CB8AC3E}">
        <p14:creationId xmlns:p14="http://schemas.microsoft.com/office/powerpoint/2010/main" val="3393487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0C660-3B75-471D-AF99-86EE3AC60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7528"/>
            <a:ext cx="10515600" cy="914400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ที่มา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9D7DD-8DCC-4D2E-9AD2-EB28DAE31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30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altLang="th-TH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แผนการดำเนินงานคณะอนุกรรมการควบคุมคุณภาพและมาตรฐานบริการสาธารณสุข และการคุ้มครองสิทธิในระบบหลักประกันสุขภาพแห่งชาติ เขต </a:t>
            </a:r>
            <a:r>
              <a:rPr lang="en-US" altLang="th-TH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altLang="th-TH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ราชบุรี </a:t>
            </a:r>
            <a:r>
              <a:rPr lang="th-TH" altLang="th-TH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(พ.ศ. </a:t>
            </a:r>
            <a:r>
              <a:rPr lang="en-US" altLang="th-TH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  <a:r>
              <a:rPr lang="th-TH" altLang="th-TH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</a:t>
            </a:r>
            <a:r>
              <a:rPr lang="en-US" altLang="th-TH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2567</a:t>
            </a:r>
            <a:r>
              <a:rPr lang="th-TH" altLang="th-TH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แผนงานที่ 1 สร้างความมั่นใจในคุณภาพและมาตรฐานการให้บริการสาธารณสุข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		มาตรการที่ </a:t>
            </a:r>
            <a:r>
              <a:rPr lang="th-TH" u="none" spc="-30" baseline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1.1 ควบคุมคุณภาพและมาตรฐานหน่วยบริการในบริการที่สำคัญ โดยใช้กลไกระบบข้อมูลและตัวชี้วัดคุณภาพบริการ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h-TH" i="1" spc="-30" dirty="0">
                <a:latin typeface="TH SarabunPSK" panose="020B0500040200020003" pitchFamily="34" charset="-34"/>
                <a:cs typeface="TH SarabunPSK" pitchFamily="34" charset="-34"/>
              </a:rPr>
              <a:t>		</a:t>
            </a:r>
            <a:r>
              <a:rPr lang="th-TH" sz="2800" b="0" u="none" spc="-30" baseline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แผนกิจกรรมที่ </a:t>
            </a:r>
            <a:r>
              <a:rPr lang="en-US" sz="2800" b="0" u="none" spc="-30" baseline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1.1.1 </a:t>
            </a:r>
            <a:r>
              <a:rPr lang="th-TH" sz="2800" b="0" u="none" spc="-30" baseline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กำหนดบริการหรือโรคที่มีปัญหาสำคัญในเรื่องคุณภาพของดูแลและจ่ายชดเชย โดยอาศัยข้อมูล </a:t>
            </a:r>
            <a:r>
              <a:rPr lang="en-US" sz="2800" b="0" u="none" spc="-30" baseline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m/e (</a:t>
            </a:r>
            <a:r>
              <a:rPr lang="th-TH" sz="2800" b="0" u="none" spc="-30" baseline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การเงินการคลัง</a:t>
            </a:r>
            <a:r>
              <a:rPr lang="en-US" sz="2800" b="0" u="none" spc="-30" baseline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/</a:t>
            </a:r>
            <a:r>
              <a:rPr lang="th-TH" sz="2800" b="0" u="none" spc="-30" baseline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บริการ)</a:t>
            </a:r>
            <a:r>
              <a:rPr lang="en-US" sz="2800" b="0" u="none" spc="-30" baseline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 </a:t>
            </a:r>
            <a:r>
              <a:rPr lang="th-TH" sz="2800" b="0" u="none" spc="-30" baseline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ร้องเรียน ร้องทุกข์ ระดับประเทศและระดับเขต อาทิ สูติกรรม ผู้สูงอายุในภาวะพึ่งพิง ประเด็นที่พบจาก </a:t>
            </a:r>
            <a:r>
              <a:rPr lang="en-US" sz="2800" b="0" u="none" spc="-30" baseline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itchFamily="34" charset="-34"/>
              </a:rPr>
              <a:t>audit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ประชุมคณะทำงานสนับสนุนการพัฒนาคุณภาพการบริการด้านสูติกรรม (มารดาและทารก)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h-TH" dirty="0"/>
              <a:t>	</a:t>
            </a:r>
            <a:r>
              <a:rPr lang="th-TH" b="0" dirty="0"/>
              <a:t>ครั้งที่ 1/2565 เมื่อวันอังคารที่ 15 กุมภาพันธ์ 2565</a:t>
            </a:r>
            <a:endParaRPr lang="th-TH" sz="2800" b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i="1" spc="-30" dirty="0">
              <a:latin typeface="TH SarabunPSK" panose="020B0500040200020003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0066C6-2649-473B-97EB-9403E8596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3" y="42173"/>
            <a:ext cx="1371649" cy="57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79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8C8C2E-726E-4329-A8C4-0293FC244D0A}"/>
              </a:ext>
            </a:extLst>
          </p:cNvPr>
          <p:cNvCxnSpPr>
            <a:cxnSpLocks/>
          </p:cNvCxnSpPr>
          <p:nvPr/>
        </p:nvCxnSpPr>
        <p:spPr>
          <a:xfrm>
            <a:off x="277088" y="773636"/>
            <a:ext cx="113990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A2EA148-CE1A-4167-8A7A-5BA6FCB7269F}"/>
              </a:ext>
            </a:extLst>
          </p:cNvPr>
          <p:cNvSpPr txBox="1"/>
          <p:nvPr/>
        </p:nvSpPr>
        <p:spPr>
          <a:xfrm>
            <a:off x="781928" y="2127422"/>
            <a:ext cx="10720262" cy="3877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0" bIns="0" rtlCol="0">
            <a:spAutoFit/>
          </a:bodyPr>
          <a:lstStyle/>
          <a:p>
            <a:r>
              <a:rPr lang="th-TH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สภาพปัจจุบัน </a:t>
            </a:r>
          </a:p>
          <a:p>
            <a:r>
              <a:rPr lang="th-TH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ข้อมูลตัวชี้วัดอนามัยแม่และเด็ก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ตั้งแต่ปี 2560-2564 จาก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edw.nhso.go.th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เปรียบเทียบข้อมูลประเทศ และเปรียบเทียบย้อนหลัง </a:t>
            </a:r>
            <a:r>
              <a:rPr lang="th-TH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(ต่อ)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2.4 อัตราป่วยตาย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Fatality rate)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ของทารกแรกเกิดน้ำหนัก ต่ำกว่า 1,000 กรัม ภายใน 28 วัน ที่คลอดจากมารดาสิทธิ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UC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ของโรงพยาบาลที่ให้บริการ (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hcode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: [100]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มีแนวโน้มเพิ่มขึ้น 28.33, 27.5, 32, 24.53 และ 36.51 ตามลำดับ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2.5 อัตราป่วยตาย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Fatality rate)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ของทารกแรกเกิดน้ำหนักต่ำกว่า 2,500 กรัม ภายใน 28 วัน </a:t>
            </a:r>
            <a:b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ที่คลอดจากมารดาสิทธิ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UC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ของโรงพยาบาลที่ให้บริการ (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hcode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: [100] ]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มีแนวโน้มเพิ่มขึ้น 2.25, 2.91, 2.29, 2.09 และ 2.78 ตามลำดับ</a:t>
            </a:r>
          </a:p>
        </p:txBody>
      </p:sp>
      <p:pic>
        <p:nvPicPr>
          <p:cNvPr id="3" name="Picture 2" descr="A picture containing graphics, drawing&#10;&#10;Description automatically generated">
            <a:extLst>
              <a:ext uri="{FF2B5EF4-FFF2-40B4-BE49-F238E27FC236}">
                <a16:creationId xmlns:a16="http://schemas.microsoft.com/office/drawing/2014/main" id="{DECC31F0-5C9F-4B52-B5FB-A07ED57E62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28" y="1087185"/>
            <a:ext cx="565630" cy="565630"/>
          </a:xfrm>
          <a:prstGeom prst="rect">
            <a:avLst/>
          </a:prstGeom>
        </p:spPr>
      </p:pic>
      <p:pic>
        <p:nvPicPr>
          <p:cNvPr id="2" name="Picture 1" descr="Picture 5">
            <a:extLst>
              <a:ext uri="{FF2B5EF4-FFF2-40B4-BE49-F238E27FC236}">
                <a16:creationId xmlns:a16="http://schemas.microsoft.com/office/drawing/2014/main" id="{10C0151A-91D3-48C7-AE02-4828A70C7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7323" y="58914"/>
            <a:ext cx="1199710" cy="51777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AE1E37B-74C7-42E7-9E81-5063DF3A01A6}"/>
              </a:ext>
            </a:extLst>
          </p:cNvPr>
          <p:cNvSpPr txBox="1">
            <a:spLocks/>
          </p:cNvSpPr>
          <p:nvPr/>
        </p:nvSpPr>
        <p:spPr>
          <a:xfrm>
            <a:off x="781928" y="104429"/>
            <a:ext cx="9825111" cy="5707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ปัญหาบริการด้านสูติกรรม (มารดาและทารก) ระดับเขต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0F1DF6-7089-43DB-A6C3-76D09DADE25C}"/>
              </a:ext>
            </a:extLst>
          </p:cNvPr>
          <p:cNvSpPr/>
          <p:nvPr/>
        </p:nvSpPr>
        <p:spPr>
          <a:xfrm>
            <a:off x="1474975" y="1167714"/>
            <a:ext cx="9003322" cy="5656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วิเคราะห์สถานการณ์</a:t>
            </a:r>
          </a:p>
        </p:txBody>
      </p:sp>
    </p:spTree>
    <p:extLst>
      <p:ext uri="{BB962C8B-B14F-4D97-AF65-F5344CB8AC3E}">
        <p14:creationId xmlns:p14="http://schemas.microsoft.com/office/powerpoint/2010/main" val="29115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8C8C2E-726E-4329-A8C4-0293FC244D0A}"/>
              </a:ext>
            </a:extLst>
          </p:cNvPr>
          <p:cNvCxnSpPr>
            <a:cxnSpLocks/>
          </p:cNvCxnSpPr>
          <p:nvPr/>
        </p:nvCxnSpPr>
        <p:spPr>
          <a:xfrm>
            <a:off x="277088" y="773636"/>
            <a:ext cx="113990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A2EA148-CE1A-4167-8A7A-5BA6FCB7269F}"/>
              </a:ext>
            </a:extLst>
          </p:cNvPr>
          <p:cNvSpPr txBox="1"/>
          <p:nvPr/>
        </p:nvSpPr>
        <p:spPr>
          <a:xfrm>
            <a:off x="856065" y="2046892"/>
            <a:ext cx="10720262" cy="4308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0" bIns="0" rtlCol="0">
            <a:spAutoFit/>
          </a:bodyPr>
          <a:lstStyle/>
          <a:p>
            <a:r>
              <a:rPr lang="th-TH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สภาพปัจจุบัน </a:t>
            </a:r>
          </a:p>
          <a:p>
            <a:r>
              <a:rPr lang="th-TH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ผู้รับบริการได้รับความเสียหาย (มาตรา 41) ปี 2562-2564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3.1 ข้อมูลสะสมผู้รับบริการได้รับความเสียหาย (มาตรา 41) ผู้ร้องยื่นคำร้องและได้รับเงินช่วยเหลือเหตุเกิดกับทารก (66 คน 78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มากกว่า มารดา (19 คน 22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3.2 ทารกเสียชีวิตเป็นอันดับ 1 (38 คน 45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%)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ทารกบาดเจ็บอันดับ 2 (16 คน 19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%)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มารดาเสียชีวิตเป็นอันดับ 3 (12 คน 14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%)</a:t>
            </a:r>
          </a:p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3.3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2563 ทารกขาด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O2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เป็นอันดับ 1 (8 คน) คลอดติดไหล่เป็นอันดับ 2 (7 คน)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ทารก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stillbirth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มารดา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PPH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อันดับ 3 (2 คน)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3.4 ข้อมูลสะสม ปี 2562-2563 ทารกคลอดติดไหล่เป็นอันดับ 1 (12 คน) ทารกขาด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O2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เป็นอันดับ 2 (10 คน) มารดา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PPH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ทารก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sepsis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อันดับ 3 (5 คน)</a:t>
            </a:r>
          </a:p>
        </p:txBody>
      </p:sp>
      <p:pic>
        <p:nvPicPr>
          <p:cNvPr id="3" name="Picture 2" descr="A picture containing graphics, drawing&#10;&#10;Description automatically generated">
            <a:extLst>
              <a:ext uri="{FF2B5EF4-FFF2-40B4-BE49-F238E27FC236}">
                <a16:creationId xmlns:a16="http://schemas.microsoft.com/office/drawing/2014/main" id="{DECC31F0-5C9F-4B52-B5FB-A07ED57E62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28" y="1087185"/>
            <a:ext cx="565630" cy="565630"/>
          </a:xfrm>
          <a:prstGeom prst="rect">
            <a:avLst/>
          </a:prstGeom>
        </p:spPr>
      </p:pic>
      <p:pic>
        <p:nvPicPr>
          <p:cNvPr id="2" name="Picture 1" descr="Picture 5">
            <a:extLst>
              <a:ext uri="{FF2B5EF4-FFF2-40B4-BE49-F238E27FC236}">
                <a16:creationId xmlns:a16="http://schemas.microsoft.com/office/drawing/2014/main" id="{10C0151A-91D3-48C7-AE02-4828A70C7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7323" y="58914"/>
            <a:ext cx="1199710" cy="51777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AE1E37B-74C7-42E7-9E81-5063DF3A01A6}"/>
              </a:ext>
            </a:extLst>
          </p:cNvPr>
          <p:cNvSpPr txBox="1">
            <a:spLocks/>
          </p:cNvSpPr>
          <p:nvPr/>
        </p:nvSpPr>
        <p:spPr>
          <a:xfrm>
            <a:off x="781928" y="104429"/>
            <a:ext cx="9825111" cy="5707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ปัญหาบริการด้านสูติกรรม (มารดาและทารก) ระดับเขต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DEF951-EE54-48B4-B71D-33AEDF91AC45}"/>
              </a:ext>
            </a:extLst>
          </p:cNvPr>
          <p:cNvSpPr/>
          <p:nvPr/>
        </p:nvSpPr>
        <p:spPr>
          <a:xfrm>
            <a:off x="1594339" y="1087185"/>
            <a:ext cx="9003322" cy="5656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วิเคราะห์สถานการณ์</a:t>
            </a:r>
          </a:p>
        </p:txBody>
      </p:sp>
    </p:spTree>
    <p:extLst>
      <p:ext uri="{BB962C8B-B14F-4D97-AF65-F5344CB8AC3E}">
        <p14:creationId xmlns:p14="http://schemas.microsoft.com/office/powerpoint/2010/main" val="1419114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C6625-B7D1-4432-8201-5C1FE3D77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1694"/>
            <a:ext cx="2743200" cy="365125"/>
          </a:xfrm>
        </p:spPr>
        <p:txBody>
          <a:bodyPr/>
          <a:lstStyle/>
          <a:p>
            <a:fld id="{AC427A7E-AD35-4487-B77B-47465CE771D2}" type="slidenum">
              <a:rPr lang="th-TH" smtClean="0"/>
              <a:t>22</a:t>
            </a:fld>
            <a:endParaRPr lang="th-TH"/>
          </a:p>
        </p:txBody>
      </p:sp>
      <p:graphicFrame>
        <p:nvGraphicFramePr>
          <p:cNvPr id="17" name="Table 10">
            <a:extLst>
              <a:ext uri="{FF2B5EF4-FFF2-40B4-BE49-F238E27FC236}">
                <a16:creationId xmlns:a16="http://schemas.microsoft.com/office/drawing/2014/main" id="{22E170A7-CF0E-48AC-8A60-615BF1E523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006617"/>
              </p:ext>
            </p:extLst>
          </p:nvPr>
        </p:nvGraphicFramePr>
        <p:xfrm>
          <a:off x="426405" y="2909784"/>
          <a:ext cx="11377986" cy="315109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84519">
                  <a:extLst>
                    <a:ext uri="{9D8B030D-6E8A-4147-A177-3AD203B41FA5}">
                      <a16:colId xmlns:a16="http://schemas.microsoft.com/office/drawing/2014/main" val="2908627777"/>
                    </a:ext>
                  </a:extLst>
                </a:gridCol>
                <a:gridCol w="5693467">
                  <a:extLst>
                    <a:ext uri="{9D8B030D-6E8A-4147-A177-3AD203B41FA5}">
                      <a16:colId xmlns:a16="http://schemas.microsoft.com/office/drawing/2014/main" val="1137133547"/>
                    </a:ext>
                  </a:extLst>
                </a:gridCol>
              </a:tblGrid>
              <a:tr h="49933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การประเมินผล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886156"/>
                  </a:ext>
                </a:extLst>
              </a:tr>
              <a:tr h="2068283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th-TH" sz="28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ลดอัตราการตายของมารดาและทารก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outcome</a:t>
                      </a:r>
                    </a:p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th-TH" sz="28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สัดส่วนการตายของมารดาจากการตั้งครรภ์และ/หรือการคลอดในหน่วยบริการ สิทธิ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UC </a:t>
                      </a:r>
                      <a:r>
                        <a:rPr lang="th-TH" sz="28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ของโรงพยาบาลที่ให้บริการ (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hcode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 : [100000] </a:t>
                      </a:r>
                      <a:r>
                        <a:rPr lang="th-TH" sz="28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ลดลง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(น้อยกว่า 4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th-TH" sz="28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th-TH" sz="28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ลดอัตราการตายของทารกแรกเกิด (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stillbirth) (E-claim)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303357"/>
                  </a:ext>
                </a:extLst>
              </a:tr>
            </a:tbl>
          </a:graphicData>
        </a:graphic>
      </p:graphicFrame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AAE29B33-CCB0-4077-A2DF-C3EE594397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6" y="278584"/>
            <a:ext cx="905756" cy="905756"/>
          </a:xfrm>
          <a:prstGeom prst="rect">
            <a:avLst/>
          </a:prstGeom>
        </p:spPr>
      </p:pic>
      <p:pic>
        <p:nvPicPr>
          <p:cNvPr id="2" name="Picture 1" descr="Picture 5">
            <a:extLst>
              <a:ext uri="{FF2B5EF4-FFF2-40B4-BE49-F238E27FC236}">
                <a16:creationId xmlns:a16="http://schemas.microsoft.com/office/drawing/2014/main" id="{10C0151A-91D3-48C7-AE02-4828A70C7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7323" y="58914"/>
            <a:ext cx="1199710" cy="51777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AE1E37B-74C7-42E7-9E81-5063DF3A01A6}"/>
              </a:ext>
            </a:extLst>
          </p:cNvPr>
          <p:cNvSpPr txBox="1">
            <a:spLocks/>
          </p:cNvSpPr>
          <p:nvPr/>
        </p:nvSpPr>
        <p:spPr>
          <a:xfrm>
            <a:off x="1323474" y="168812"/>
            <a:ext cx="9583849" cy="1015528"/>
          </a:xfrm>
          <a:prstGeom prst="rect">
            <a:avLst/>
          </a:prstGeom>
          <a:solidFill>
            <a:srgbClr val="E1F4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แนวทางการพัฒนาการบริหารจัดการระบบบริการที่ตอบสนองต่อปัญหาบริการด้านสูติกรรม (มารดาและทารก) ในระดับเขต ปีงบประมาณ 2565</a:t>
            </a:r>
            <a:endParaRPr lang="th-TH" sz="2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8" name="Table 10">
            <a:extLst>
              <a:ext uri="{FF2B5EF4-FFF2-40B4-BE49-F238E27FC236}">
                <a16:creationId xmlns:a16="http://schemas.microsoft.com/office/drawing/2014/main" id="{6B4743D1-D8BA-4789-AD87-683F99B85E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394517"/>
              </p:ext>
            </p:extLst>
          </p:nvPr>
        </p:nvGraphicFramePr>
        <p:xfrm>
          <a:off x="477130" y="1502465"/>
          <a:ext cx="11377986" cy="8702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377986">
                  <a:extLst>
                    <a:ext uri="{9D8B030D-6E8A-4147-A177-3AD203B41FA5}">
                      <a16:colId xmlns:a16="http://schemas.microsoft.com/office/drawing/2014/main" val="2908627777"/>
                    </a:ext>
                  </a:extLst>
                </a:gridCol>
              </a:tblGrid>
              <a:tr h="200113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ปัญหา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ราชบุรี </a:t>
                      </a:r>
                      <a:r>
                        <a:rPr lang="th-TH" sz="2800" b="1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“มารดาทารกเสียชีวิต” </a:t>
                      </a:r>
                    </a:p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( 1. PPH 2. Heart 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ในหญิงตั้งครรภ์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ระบบส่งต่อ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high risk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pragnancy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refer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470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741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C6625-B7D1-4432-8201-5C1FE3D77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1694"/>
            <a:ext cx="2743200" cy="365125"/>
          </a:xfrm>
        </p:spPr>
        <p:txBody>
          <a:bodyPr/>
          <a:lstStyle/>
          <a:p>
            <a:fld id="{AC427A7E-AD35-4487-B77B-47465CE771D2}" type="slidenum">
              <a:rPr lang="th-TH" smtClean="0"/>
              <a:t>23</a:t>
            </a:fld>
            <a:endParaRPr lang="th-TH"/>
          </a:p>
        </p:txBody>
      </p: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AAE29B33-CCB0-4077-A2DF-C3EE594397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6" y="278584"/>
            <a:ext cx="905756" cy="905756"/>
          </a:xfrm>
          <a:prstGeom prst="rect">
            <a:avLst/>
          </a:prstGeom>
        </p:spPr>
      </p:pic>
      <p:pic>
        <p:nvPicPr>
          <p:cNvPr id="2" name="Picture 1" descr="Picture 5">
            <a:extLst>
              <a:ext uri="{FF2B5EF4-FFF2-40B4-BE49-F238E27FC236}">
                <a16:creationId xmlns:a16="http://schemas.microsoft.com/office/drawing/2014/main" id="{10C0151A-91D3-48C7-AE02-4828A70C7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7323" y="58914"/>
            <a:ext cx="1199710" cy="51777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AE1E37B-74C7-42E7-9E81-5063DF3A01A6}"/>
              </a:ext>
            </a:extLst>
          </p:cNvPr>
          <p:cNvSpPr txBox="1">
            <a:spLocks/>
          </p:cNvSpPr>
          <p:nvPr/>
        </p:nvSpPr>
        <p:spPr>
          <a:xfrm>
            <a:off x="1323474" y="220463"/>
            <a:ext cx="9283565" cy="905756"/>
          </a:xfrm>
          <a:prstGeom prst="rect">
            <a:avLst/>
          </a:prstGeom>
          <a:solidFill>
            <a:srgbClr val="E1F4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แนวทางการพัฒนาการบริหารจัดการระบบบริการที่ตอบสนองต่อปัญหาบริการด้านสูติกรรม (มารดาและทารก) ในระดับเขต ปีงบประมาณ 2565</a:t>
            </a:r>
            <a:endParaRPr lang="th-TH" sz="2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8" name="Table 10">
            <a:extLst>
              <a:ext uri="{FF2B5EF4-FFF2-40B4-BE49-F238E27FC236}">
                <a16:creationId xmlns:a16="http://schemas.microsoft.com/office/drawing/2014/main" id="{6B4743D1-D8BA-4789-AD87-683F99B85E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604229"/>
              </p:ext>
            </p:extLst>
          </p:nvPr>
        </p:nvGraphicFramePr>
        <p:xfrm>
          <a:off x="615615" y="1542876"/>
          <a:ext cx="10960769" cy="3656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960769">
                  <a:extLst>
                    <a:ext uri="{9D8B030D-6E8A-4147-A177-3AD203B41FA5}">
                      <a16:colId xmlns:a16="http://schemas.microsoft.com/office/drawing/2014/main" val="2908627777"/>
                    </a:ext>
                  </a:extLst>
                </a:gridCol>
              </a:tblGrid>
              <a:tr h="36560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th-TH" sz="32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แผนพัฒนาระบบบริการด้านสูติกรรม ที่มีคุณภาพ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32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ประสานความร่วมมือกับ 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 </a:t>
                      </a:r>
                      <a:endParaRPr lang="th-TH" sz="32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th-TH" sz="32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32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.1 จัดทำแนวปฏิบัติ (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CPG) </a:t>
                      </a:r>
                      <a:r>
                        <a:rPr lang="th-TH" sz="32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 เรื่อง ได้แก่ 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1)</a:t>
                      </a:r>
                      <a:r>
                        <a:rPr lang="th-TH" sz="32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โรคความดันโลหิตสูงขณะตั้งครรภ์ (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PIH) 2) </a:t>
                      </a:r>
                      <a:r>
                        <a:rPr lang="th-TH" sz="32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ภาวะตกเลือดหลังคลอด (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PPH) 3) </a:t>
                      </a:r>
                      <a:r>
                        <a:rPr lang="th-TH" sz="32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การคลอดก่อนกำหนด (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Preterm) 4) DM </a:t>
                      </a:r>
                      <a:r>
                        <a:rPr lang="th-TH" sz="32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ในหญิงตั้งครรภ์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th-TH" sz="32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32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.2 ประชุมพัฒนาศักยภาพบุคลากร 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1) </a:t>
                      </a:r>
                      <a:r>
                        <a:rPr lang="th-TH" sz="32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การดูแลหญิงตั้งครรภ์เสี่ยง 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2) </a:t>
                      </a:r>
                      <a:r>
                        <a:rPr lang="th-TH" sz="32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โรคความดันโลหิตสูงขณะตั้งครรภ์ (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PIH) 3) </a:t>
                      </a:r>
                      <a:r>
                        <a:rPr lang="th-TH" sz="32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ภาวะตกเลือดหลังคลอด (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PPH) 4) </a:t>
                      </a:r>
                      <a:r>
                        <a:rPr lang="th-TH" sz="32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การคลอดก่อนกำหนด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5) </a:t>
                      </a:r>
                      <a:r>
                        <a:rPr lang="th-TH" sz="32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การคลอดติดไหล่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303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177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C6625-B7D1-4432-8201-5C1FE3D77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1694"/>
            <a:ext cx="2743200" cy="365125"/>
          </a:xfrm>
        </p:spPr>
        <p:txBody>
          <a:bodyPr/>
          <a:lstStyle/>
          <a:p>
            <a:fld id="{AC427A7E-AD35-4487-B77B-47465CE771D2}" type="slidenum">
              <a:rPr lang="th-TH" smtClean="0"/>
              <a:t>24</a:t>
            </a:fld>
            <a:endParaRPr lang="th-TH"/>
          </a:p>
        </p:txBody>
      </p: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AAE29B33-CCB0-4077-A2DF-C3EE594397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6" y="278584"/>
            <a:ext cx="905756" cy="905756"/>
          </a:xfrm>
          <a:prstGeom prst="rect">
            <a:avLst/>
          </a:prstGeom>
        </p:spPr>
      </p:pic>
      <p:pic>
        <p:nvPicPr>
          <p:cNvPr id="2" name="Picture 1" descr="Picture 5">
            <a:extLst>
              <a:ext uri="{FF2B5EF4-FFF2-40B4-BE49-F238E27FC236}">
                <a16:creationId xmlns:a16="http://schemas.microsoft.com/office/drawing/2014/main" id="{10C0151A-91D3-48C7-AE02-4828A70C7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7323" y="58914"/>
            <a:ext cx="1199710" cy="51777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AE1E37B-74C7-42E7-9E81-5063DF3A01A6}"/>
              </a:ext>
            </a:extLst>
          </p:cNvPr>
          <p:cNvSpPr txBox="1">
            <a:spLocks/>
          </p:cNvSpPr>
          <p:nvPr/>
        </p:nvSpPr>
        <p:spPr>
          <a:xfrm>
            <a:off x="1323474" y="262667"/>
            <a:ext cx="9283565" cy="905756"/>
          </a:xfrm>
          <a:prstGeom prst="rect">
            <a:avLst/>
          </a:prstGeom>
          <a:solidFill>
            <a:srgbClr val="E1F4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แนวทางการพัฒนาการบริหารจัดการระบบบริการที่ตอบสนองต่อปัญหาบริการด้านสูติกรรม (มารดาและทารก) ในระดับเขต ปีงบประมาณ 2565</a:t>
            </a:r>
            <a:endParaRPr lang="th-TH" sz="2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8" name="Table 10">
            <a:extLst>
              <a:ext uri="{FF2B5EF4-FFF2-40B4-BE49-F238E27FC236}">
                <a16:creationId xmlns:a16="http://schemas.microsoft.com/office/drawing/2014/main" id="{6B4743D1-D8BA-4789-AD87-683F99B85E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863232"/>
              </p:ext>
            </p:extLst>
          </p:nvPr>
        </p:nvGraphicFramePr>
        <p:xfrm>
          <a:off x="393031" y="1341728"/>
          <a:ext cx="11405937" cy="5212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405937">
                  <a:extLst>
                    <a:ext uri="{9D8B030D-6E8A-4147-A177-3AD203B41FA5}">
                      <a16:colId xmlns:a16="http://schemas.microsoft.com/office/drawing/2014/main" val="2908627777"/>
                    </a:ext>
                  </a:extLst>
                </a:gridCol>
              </a:tblGrid>
              <a:tr h="1098525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เสนอผู้ตรวจราชการ ผ่าน 5*5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2.1 จัดโซนนิ่ง (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Zoning) 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และระบบส่งต่อ เพื่อให้หญิงตั้งครรภ์ที่มีภาวะเสี่ยงพบสูติแพทย์ ทั้ง 8 จังหวัด และ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b="1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พัฒนาประสิทธิภาพระบบการส่งต่อหญิงตั้งครรภ์ที่มีความเสี่ยงสูง (</a:t>
                      </a:r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high risk </a:t>
                      </a:r>
                      <a:r>
                        <a:rPr lang="en-US" sz="2800" b="1" dirty="0" err="1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pragnancy</a:t>
                      </a:r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refer) (application R5S) </a:t>
                      </a:r>
                      <a:r>
                        <a:rPr lang="th-TH" sz="2800" b="1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ระดับเขต โดยคณะทำงานฯ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2.2 จัดระบบการช่วยเหลือหญิงตั้งครรภ์ที่มีความเสี่ยงและหญิงคลอดภาวะฉุกเฉิน</a:t>
                      </a:r>
                    </a:p>
                    <a:p>
                      <a:pPr marL="0" indent="801688">
                        <a:lnSpc>
                          <a:spcPct val="100000"/>
                        </a:lnSpc>
                        <a:buNone/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1) คัดกรองความเสี่ยง กรณีหญิงตั้งครรภ์ที่ความเสี่ยงระดับไม่รุนแรง (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Low Risk) 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ให้โรงพยาบาลชุมชนดูแล กรณีพบมีความเสี่ยงสูง ส่งต่อเข้า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High Risk Pregnancy Clinic 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เพื่อพบสูติแพทย์ ดูแลต่อเนื่องที่โรงพยาบาลศูนย์/โรงพยาบาลทั่วไป และติดตามเฝ้าระวังหญิงตั้งครรภ์ที่มีความเสี่ยงสูงในชุมชน โดยเครือข่าย (อสม.,ทีมหมอครอบครัว และ เจ้าหน้าที่ในระดับ รพ.สต.)</a:t>
                      </a:r>
                    </a:p>
                    <a:p>
                      <a:pPr marL="0" indent="801688">
                        <a:lnSpc>
                          <a:spcPct val="100000"/>
                        </a:lnSpc>
                        <a:buNone/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2) จัดระบบดูแลผู้คลอด 1 จังหวัด 1ห้องคลอด (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One Province One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Labour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Room) 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สำหรับให้คำปรึกษาและส่งต่อผ่าน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Line “One Province One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Labour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”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</a:t>
                      </a:r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b="1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มอบคทง. จัดทำ แนวทาง/ </a:t>
                      </a:r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CPG </a:t>
                      </a:r>
                      <a:r>
                        <a:rPr lang="th-TH" sz="2800" b="1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ในการดูแลหญิงตั้งครรภ์ที่มีภาวะโรคหัวใจ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303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8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8134E-CBA4-4930-B4D4-F557722CD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283" y="127367"/>
            <a:ext cx="10515600" cy="715107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th-TH" sz="3600" dirty="0"/>
              <a:t>แผนการดำเนินงาน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6A9D605-5CE6-4991-B5CC-032A1CF13B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0419379"/>
              </p:ext>
            </p:extLst>
          </p:nvPr>
        </p:nvGraphicFramePr>
        <p:xfrm>
          <a:off x="349347" y="1092959"/>
          <a:ext cx="11493305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188">
                  <a:extLst>
                    <a:ext uri="{9D8B030D-6E8A-4147-A177-3AD203B41FA5}">
                      <a16:colId xmlns:a16="http://schemas.microsoft.com/office/drawing/2014/main" val="116689971"/>
                    </a:ext>
                  </a:extLst>
                </a:gridCol>
                <a:gridCol w="5936963">
                  <a:extLst>
                    <a:ext uri="{9D8B030D-6E8A-4147-A177-3AD203B41FA5}">
                      <a16:colId xmlns:a16="http://schemas.microsoft.com/office/drawing/2014/main" val="3098011340"/>
                    </a:ext>
                  </a:extLst>
                </a:gridCol>
                <a:gridCol w="545413">
                  <a:extLst>
                    <a:ext uri="{9D8B030D-6E8A-4147-A177-3AD203B41FA5}">
                      <a16:colId xmlns:a16="http://schemas.microsoft.com/office/drawing/2014/main" val="1745482801"/>
                    </a:ext>
                  </a:extLst>
                </a:gridCol>
                <a:gridCol w="534058">
                  <a:extLst>
                    <a:ext uri="{9D8B030D-6E8A-4147-A177-3AD203B41FA5}">
                      <a16:colId xmlns:a16="http://schemas.microsoft.com/office/drawing/2014/main" val="3894310072"/>
                    </a:ext>
                  </a:extLst>
                </a:gridCol>
                <a:gridCol w="581105">
                  <a:extLst>
                    <a:ext uri="{9D8B030D-6E8A-4147-A177-3AD203B41FA5}">
                      <a16:colId xmlns:a16="http://schemas.microsoft.com/office/drawing/2014/main" val="1877784457"/>
                    </a:ext>
                  </a:extLst>
                </a:gridCol>
                <a:gridCol w="547036">
                  <a:extLst>
                    <a:ext uri="{9D8B030D-6E8A-4147-A177-3AD203B41FA5}">
                      <a16:colId xmlns:a16="http://schemas.microsoft.com/office/drawing/2014/main" val="3967375798"/>
                    </a:ext>
                  </a:extLst>
                </a:gridCol>
                <a:gridCol w="529191">
                  <a:extLst>
                    <a:ext uri="{9D8B030D-6E8A-4147-A177-3AD203B41FA5}">
                      <a16:colId xmlns:a16="http://schemas.microsoft.com/office/drawing/2014/main" val="1821525289"/>
                    </a:ext>
                  </a:extLst>
                </a:gridCol>
                <a:gridCol w="530813">
                  <a:extLst>
                    <a:ext uri="{9D8B030D-6E8A-4147-A177-3AD203B41FA5}">
                      <a16:colId xmlns:a16="http://schemas.microsoft.com/office/drawing/2014/main" val="1799744424"/>
                    </a:ext>
                  </a:extLst>
                </a:gridCol>
                <a:gridCol w="529191">
                  <a:extLst>
                    <a:ext uri="{9D8B030D-6E8A-4147-A177-3AD203B41FA5}">
                      <a16:colId xmlns:a16="http://schemas.microsoft.com/office/drawing/2014/main" val="3221201509"/>
                    </a:ext>
                  </a:extLst>
                </a:gridCol>
                <a:gridCol w="525946">
                  <a:extLst>
                    <a:ext uri="{9D8B030D-6E8A-4147-A177-3AD203B41FA5}">
                      <a16:colId xmlns:a16="http://schemas.microsoft.com/office/drawing/2014/main" val="1329674428"/>
                    </a:ext>
                  </a:extLst>
                </a:gridCol>
                <a:gridCol w="777401">
                  <a:extLst>
                    <a:ext uri="{9D8B030D-6E8A-4147-A177-3AD203B41FA5}">
                      <a16:colId xmlns:a16="http://schemas.microsoft.com/office/drawing/2014/main" val="42573308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ดับ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ก.พ.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มี.ค.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เม.ย.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พ.ค.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มิ.ย.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ก.ค.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ส.ค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ก.ย.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ปีงบฯ66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8577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  <a:defRPr/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แต่งตั้งคณะทำงาน</a:t>
                      </a:r>
                      <a:r>
                        <a:rPr lang="th-TH" sz="20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สนับสนุนการพัฒนาคุณภาพการบริการด้านสูติกรรมฯ</a:t>
                      </a:r>
                      <a:endParaRPr lang="th-TH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919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  <a:defRPr/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ชุมคณะทำงานจัดทำแนวทางการพัฒนาการบริหารจัดการระบบบริการที่ตอบสนองต่อปัญหาบริการด้านสูติกรรม ฯ ในระดับเขต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7943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  <a:defRPr/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เสนอแนวทาง ให้ </a:t>
                      </a:r>
                      <a:r>
                        <a:rPr lang="th-TH" sz="2000" b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อค</a:t>
                      </a:r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ม.พิจารณา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3556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  <a:defRPr/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ดำเนินการตามแผน/แนวทางที่ผ่านการพิจารณา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182563" indent="-182563">
                        <a:buNone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ประสานความรวมมือกับ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 1)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จัดทำแนวปฏิบัติ (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CPG) </a:t>
                      </a:r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 เรื่อง 2) ประชุมพัฒนาศักยภาพบุคลากร </a:t>
                      </a:r>
                    </a:p>
                    <a:p>
                      <a:pPr marL="182563" indent="-182563">
                        <a:buNone/>
                        <a:defRPr/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เสนอผู้ตรวจราชการ ผ่าน 5*5  1) การจัดโซนนิ่ง (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Zoning) </a:t>
                      </a:r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และระบบส่งต่อ 2) จัดระบบการช่วยเหลือหญิงตั้งครรภ์ที่มีความเสี่ยงและหญิงคลอดภาวะฉุกเฉิน</a:t>
                      </a:r>
                    </a:p>
                    <a:p>
                      <a:pPr marL="182563" indent="-182563">
                        <a:buNone/>
                        <a:defRPr/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คทง. จัดทำแนวทางการพัฒนาระบบ หรือ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CPG 2 </a:t>
                      </a:r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เรื่อง 1) ในการดูแลหญิงตั้งครรภ์ที่มีภาวะโรคหัวใจ 2) แนวทางการพัฒนาประสิทธิภาพระบบการส่งต่อหญิงตั้งครรภ์ที่มีความเสี่ยงสูง (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high risk pregnancy refer)</a:t>
                      </a:r>
                      <a:endParaRPr lang="th-TH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3871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  <a:defRPr/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ติดตาม ประเมินผลการดำเนินงาน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959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นำเสนอผลการดำเนินงาน ให้ </a:t>
                      </a:r>
                      <a:r>
                        <a:rPr lang="th-TH" sz="2000" b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อค</a:t>
                      </a:r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ม.พิจารณา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7209050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43F0FBE-23C3-4673-9BAD-244400A93879}"/>
              </a:ext>
            </a:extLst>
          </p:cNvPr>
          <p:cNvCxnSpPr>
            <a:cxnSpLocks/>
          </p:cNvCxnSpPr>
          <p:nvPr/>
        </p:nvCxnSpPr>
        <p:spPr>
          <a:xfrm>
            <a:off x="7277686" y="3798275"/>
            <a:ext cx="2738511" cy="0"/>
          </a:xfrm>
          <a:prstGeom prst="straightConnector1">
            <a:avLst/>
          </a:prstGeom>
          <a:ln w="28575">
            <a:solidFill>
              <a:srgbClr val="0000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8BD0F89-0D1B-4AB5-B2EC-5C9AD2D8873D}"/>
              </a:ext>
            </a:extLst>
          </p:cNvPr>
          <p:cNvCxnSpPr>
            <a:cxnSpLocks/>
          </p:cNvCxnSpPr>
          <p:nvPr/>
        </p:nvCxnSpPr>
        <p:spPr>
          <a:xfrm>
            <a:off x="7277686" y="4360983"/>
            <a:ext cx="1655299" cy="0"/>
          </a:xfrm>
          <a:prstGeom prst="straightConnector1">
            <a:avLst/>
          </a:prstGeom>
          <a:ln w="28575">
            <a:solidFill>
              <a:srgbClr val="0000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9AF3ED-8908-41FB-9C76-D1C3D296FE74}"/>
              </a:ext>
            </a:extLst>
          </p:cNvPr>
          <p:cNvCxnSpPr/>
          <p:nvPr/>
        </p:nvCxnSpPr>
        <p:spPr>
          <a:xfrm>
            <a:off x="10016197" y="6428934"/>
            <a:ext cx="562708" cy="0"/>
          </a:xfrm>
          <a:prstGeom prst="straightConnector1">
            <a:avLst/>
          </a:prstGeom>
          <a:ln w="28575">
            <a:solidFill>
              <a:srgbClr val="0000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84881F8-1539-4511-981A-2D175ED54443}"/>
              </a:ext>
            </a:extLst>
          </p:cNvPr>
          <p:cNvCxnSpPr/>
          <p:nvPr/>
        </p:nvCxnSpPr>
        <p:spPr>
          <a:xfrm>
            <a:off x="10016197" y="6006905"/>
            <a:ext cx="562708" cy="0"/>
          </a:xfrm>
          <a:prstGeom prst="straightConnector1">
            <a:avLst/>
          </a:prstGeom>
          <a:ln w="28575">
            <a:solidFill>
              <a:srgbClr val="0000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Picture 5">
            <a:extLst>
              <a:ext uri="{FF2B5EF4-FFF2-40B4-BE49-F238E27FC236}">
                <a16:creationId xmlns:a16="http://schemas.microsoft.com/office/drawing/2014/main" id="{8B0CED52-3F18-4978-A6C3-A32D9EB56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29" y="57419"/>
            <a:ext cx="1199710" cy="517770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8ECD721-D3D0-4CB4-B045-19C1BFDC38AC}"/>
              </a:ext>
            </a:extLst>
          </p:cNvPr>
          <p:cNvCxnSpPr>
            <a:cxnSpLocks/>
          </p:cNvCxnSpPr>
          <p:nvPr/>
        </p:nvCxnSpPr>
        <p:spPr>
          <a:xfrm>
            <a:off x="7840394" y="4965893"/>
            <a:ext cx="4002258" cy="0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083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8134E-CBA4-4930-B4D4-F557722CD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283" y="127367"/>
            <a:ext cx="10515600" cy="715107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3600" dirty="0"/>
              <a:t>Objective and Key Results</a:t>
            </a:r>
            <a:endParaRPr lang="th-TH" sz="36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6A9D605-5CE6-4991-B5CC-032A1CF13B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8433570"/>
              </p:ext>
            </p:extLst>
          </p:nvPr>
        </p:nvGraphicFramePr>
        <p:xfrm>
          <a:off x="481232" y="1127760"/>
          <a:ext cx="1109765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439">
                  <a:extLst>
                    <a:ext uri="{9D8B030D-6E8A-4147-A177-3AD203B41FA5}">
                      <a16:colId xmlns:a16="http://schemas.microsoft.com/office/drawing/2014/main" val="116689971"/>
                    </a:ext>
                  </a:extLst>
                </a:gridCol>
                <a:gridCol w="3066757">
                  <a:extLst>
                    <a:ext uri="{9D8B030D-6E8A-4147-A177-3AD203B41FA5}">
                      <a16:colId xmlns:a16="http://schemas.microsoft.com/office/drawing/2014/main" val="3098011340"/>
                    </a:ext>
                  </a:extLst>
                </a:gridCol>
                <a:gridCol w="7541454">
                  <a:extLst>
                    <a:ext uri="{9D8B030D-6E8A-4147-A177-3AD203B41FA5}">
                      <a16:colId xmlns:a16="http://schemas.microsoft.com/office/drawing/2014/main" val="17454828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th-TH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OKR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8577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  <a:defRPr/>
                      </a:pPr>
                      <a:r>
                        <a:rPr lang="th-TH" sz="2400" b="1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อค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ม. มีระบบการจัดการปัญหาบริการด้านสูติกรรม (มารดาและทารก) ในระดับเขต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6700" indent="-266700" algn="l"/>
                      <a:r>
                        <a:rPr lang="th-TH" sz="24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1.1 มีคณะทำงานสนับสนุนการพัฒนาคุณภาพการบริการด้านสูติกรรม (มารดาและท่ารก) ภายใน ก.พ. 2565</a:t>
                      </a:r>
                    </a:p>
                    <a:p>
                      <a:pPr marL="266700" indent="-266700" algn="l"/>
                      <a:r>
                        <a:rPr lang="th-TH" sz="24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1.2 คณะทำงานมีการวิเคราะห์ปัญหา และเสนอระบบการบริหารจัดการแก้ไขปัญหาให้ </a:t>
                      </a:r>
                      <a:r>
                        <a:rPr lang="th-TH" sz="2400" b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อค</a:t>
                      </a:r>
                      <a:r>
                        <a:rPr lang="th-TH" sz="24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ม. พิจารณา ภายใน ก.พ. 2565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1.3  มีการประชุมพัฒนาศักยภาพบุคลากรการบริการด้านสูติกรรมร่วมกับ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 </a:t>
                      </a:r>
                      <a:r>
                        <a:rPr lang="th-TH" sz="24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ภายใน ก.ค. 2565</a:t>
                      </a:r>
                    </a:p>
                    <a:p>
                      <a:pPr marL="266700" indent="-266700" algn="l"/>
                      <a:r>
                        <a:rPr lang="th-TH" sz="24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 มีการเสนอผู้ตรวจราชการ (ผ่าน 5*5) เรื่อง 1) การจัดโซนนิ่ง (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Zoning) </a:t>
                      </a:r>
                      <a:r>
                        <a:rPr lang="th-TH" sz="24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และระบบส่งต่อ 2) จัดระบบการช่วยเหลือหญิงตั้งครรภ์ที่มีความเสี่ยงและหญิงคลอดภาวะฉุกเฉิน ภายใน พ.ค. 2565</a:t>
                      </a:r>
                    </a:p>
                    <a:p>
                      <a:pPr marL="266700" indent="-266700" algn="l"/>
                      <a:r>
                        <a:rPr lang="th-TH" sz="24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1.5 มีแนวทางการพัฒนาระบบ หรือ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CPG 2 </a:t>
                      </a:r>
                      <a:r>
                        <a:rPr lang="th-TH" sz="24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เรื่อง 1) ในการดูแลหญิงตั้งครรภ์ที่มีภาวะโรคหัวใจ 2) แนวทางการพัฒนาประสิทธิภาพระบบการส่งต่อหญิงตั้งครรภ์ที่มีความเสี่ยงสูง (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high risk pregnancy refer)  </a:t>
                      </a:r>
                      <a:r>
                        <a:rPr lang="th-TH" sz="24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พื้นที่ เขต 5 ราชบุรี ภายใน ก.ย. 2566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919592"/>
                  </a:ext>
                </a:extLst>
              </a:tr>
            </a:tbl>
          </a:graphicData>
        </a:graphic>
      </p:graphicFrame>
      <p:pic>
        <p:nvPicPr>
          <p:cNvPr id="11" name="Picture 10" descr="Picture 5">
            <a:extLst>
              <a:ext uri="{FF2B5EF4-FFF2-40B4-BE49-F238E27FC236}">
                <a16:creationId xmlns:a16="http://schemas.microsoft.com/office/drawing/2014/main" id="{8B0CED52-3F18-4978-A6C3-A32D9EB56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29" y="57419"/>
            <a:ext cx="1199710" cy="5177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OKR กุญแจสำคัญในการขับเคลื่อนองค์กรให้ก้าวไกล | HRNOTE Thailand">
            <a:extLst>
              <a:ext uri="{FF2B5EF4-FFF2-40B4-BE49-F238E27FC236}">
                <a16:creationId xmlns:a16="http://schemas.microsoft.com/office/drawing/2014/main" id="{4D089B38-09A7-4D75-AAB2-E07CBEE39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751" y="113299"/>
            <a:ext cx="1828800" cy="76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924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5DA4D-CDD9-4A67-B30C-0968477A9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5079"/>
            <a:ext cx="10739511" cy="4987796"/>
          </a:xfrm>
        </p:spPr>
        <p:txBody>
          <a:bodyPr anchor="ctr">
            <a:noAutofit/>
          </a:bodyPr>
          <a:lstStyle/>
          <a:p>
            <a:pPr marL="0" indent="0">
              <a:buNone/>
              <a:defRPr/>
            </a:pPr>
            <a:r>
              <a:rPr lang="th-TH" b="0" dirty="0"/>
              <a:t>1. เพื่อทราบ คำสั่งแต่งตั้งคณะทำงานสนับสนุนการพัฒนาคุณภาพการบริการ</a:t>
            </a:r>
          </a:p>
          <a:p>
            <a:pPr marL="0" indent="0">
              <a:buNone/>
              <a:defRPr/>
            </a:pPr>
            <a:r>
              <a:rPr lang="th-TH" b="0" dirty="0"/>
              <a:t>ด้านสูติกรรม (มารดาและทารก) </a:t>
            </a:r>
          </a:p>
          <a:p>
            <a:pPr marL="0" indent="0">
              <a:buNone/>
              <a:defRPr/>
            </a:pPr>
            <a:r>
              <a:rPr lang="th-TH" b="0" dirty="0"/>
              <a:t>2. เพื่อพิจารณาแนวทางการพัฒนาการบริหารจัดการระบบบริการที่ตอบสนองต่อปัญหาบริการด้านสูติกรรม (มารดาและทารก) ในระดับเขต ปีงบประมาณ 2565 </a:t>
            </a:r>
          </a:p>
          <a:p>
            <a:pPr marL="0" indent="0">
              <a:buNone/>
              <a:defRPr/>
            </a:pPr>
            <a:r>
              <a:rPr lang="th-TH" b="0" dirty="0"/>
              <a:t>	ปัญหา / เป้าหมาย และ การประเมินผล / กิจกรรมการพัฒนาระบบบริการด้านสูติกรรม (มารดาและทารก) ที่มีคุณภาพ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0" dirty="0"/>
              <a:t>3. </a:t>
            </a:r>
            <a:r>
              <a:rPr lang="th-TH" b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มอบคณะทำงานสนับสนุนการพัฒนาคุณภาพการบริการด้านสูติกรรม (มารดาและทารก) ดำเนินการ</a:t>
            </a:r>
          </a:p>
          <a:p>
            <a:pPr marL="0" indent="352425">
              <a:lnSpc>
                <a:spcPct val="100000"/>
              </a:lnSpc>
              <a:buNone/>
            </a:pPr>
            <a:r>
              <a:rPr lang="en-US" b="0" dirty="0">
                <a:solidFill>
                  <a:srgbClr val="0000CC"/>
                </a:solidFill>
              </a:rPr>
              <a:t>3</a:t>
            </a:r>
            <a:r>
              <a:rPr lang="en-US" b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.1 </a:t>
            </a:r>
            <a:r>
              <a:rPr lang="th-TH" b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 แนวทาง/ </a:t>
            </a:r>
            <a:r>
              <a:rPr lang="en-US" b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CPG </a:t>
            </a:r>
            <a:r>
              <a:rPr lang="th-TH" b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ในการดูแลหญิงตั้งครรภ์ที่มีภาวะโรคหัวใจ </a:t>
            </a:r>
          </a:p>
          <a:p>
            <a:pPr marL="0" marR="0" lvl="0" indent="352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rgbClr val="0000CC"/>
                </a:solidFill>
              </a:rPr>
              <a:t>3</a:t>
            </a:r>
            <a:r>
              <a:rPr lang="en-US" b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.2 </a:t>
            </a:r>
            <a:r>
              <a:rPr lang="th-TH" b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จัดทำแนวทางการพัฒนาประสิทธิภาพระบบการส่งต่อหญิงตั้งครรภ์ที่มีความเสี่ยงสูง (</a:t>
            </a:r>
            <a:r>
              <a:rPr lang="en-US" b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high risk pregnancy refer) </a:t>
            </a:r>
            <a:endParaRPr lang="th-TH" b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2" name="ตัวเชื่อมต่อตรง 10">
            <a:extLst>
              <a:ext uri="{FF2B5EF4-FFF2-40B4-BE49-F238E27FC236}">
                <a16:creationId xmlns:a16="http://schemas.microsoft.com/office/drawing/2014/main" id="{950EF0D9-902D-4D0B-9446-80F347DADCED}"/>
              </a:ext>
            </a:extLst>
          </p:cNvPr>
          <p:cNvCxnSpPr/>
          <p:nvPr/>
        </p:nvCxnSpPr>
        <p:spPr>
          <a:xfrm>
            <a:off x="2133604" y="1124744"/>
            <a:ext cx="7572375" cy="0"/>
          </a:xfrm>
          <a:prstGeom prst="line">
            <a:avLst/>
          </a:prstGeom>
          <a:ln w="69850" cmpd="thickThin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32648-4BDF-441A-A461-63C408A31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3C47C-3031-4934-88A6-1935AEA73F1C}" type="slidenum">
              <a:rPr lang="en-SG" altLang="th-TH" smtClean="0"/>
              <a:pPr>
                <a:defRPr/>
              </a:pPr>
              <a:t>27</a:t>
            </a:fld>
            <a:endParaRPr lang="en-SG" altLang="th-TH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C1E6721-40CF-48C7-842B-F8679B483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3743"/>
          </a:xfrm>
        </p:spPr>
        <p:txBody>
          <a:bodyPr>
            <a:normAutofit/>
          </a:bodyPr>
          <a:lstStyle/>
          <a:p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เสนอคณะอนุกรรมการ</a:t>
            </a:r>
            <a:endParaRPr lang="th-TH" sz="4400" b="1" dirty="0"/>
          </a:p>
        </p:txBody>
      </p:sp>
      <p:pic>
        <p:nvPicPr>
          <p:cNvPr id="7" name="Picture 6" descr="Picture 5">
            <a:extLst>
              <a:ext uri="{FF2B5EF4-FFF2-40B4-BE49-F238E27FC236}">
                <a16:creationId xmlns:a16="http://schemas.microsoft.com/office/drawing/2014/main" id="{9CE5EEA4-1FED-4BDC-8AE2-81DDD98EE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7323" y="58914"/>
            <a:ext cx="1199710" cy="5177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E6B61-570E-4C68-AFA5-EDADA8CD8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959" y="115182"/>
            <a:ext cx="4926521" cy="80506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2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en-US" sz="2200" b="1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ตัวชี้วัดบริการสุขภาพ</a:t>
            </a:r>
            <a:r>
              <a:rPr lang="en-US" sz="22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200" b="1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สปสช</a:t>
            </a:r>
            <a:r>
              <a:rPr lang="en-US" sz="22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(กลุ่มอนามัยแม่และเด็ก)</a:t>
            </a:r>
            <a:r>
              <a:rPr lang="en-US" sz="22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en-US" sz="22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2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(NHSO Health Service Indicator) </a:t>
            </a:r>
            <a:r>
              <a:rPr lang="th-TH" sz="22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ปี 2560-2565</a:t>
            </a:r>
            <a:endParaRPr lang="th-TH" sz="2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91931A-C8DA-4268-89CC-0BF8B4B8C244}"/>
              </a:ext>
            </a:extLst>
          </p:cNvPr>
          <p:cNvSpPr txBox="1"/>
          <p:nvPr/>
        </p:nvSpPr>
        <p:spPr>
          <a:xfrm>
            <a:off x="893929" y="5789975"/>
            <a:ext cx="10422897" cy="79371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ctr" anchorCtr="0">
            <a:noAutofit/>
          </a:bodyPr>
          <a:lstStyle/>
          <a:p>
            <a:pPr marL="0" lvl="0" indent="0" algn="ctr" defTabSz="1066800">
              <a:spcBef>
                <a:spcPct val="0"/>
              </a:spcBef>
              <a:buNone/>
            </a:pPr>
            <a:r>
              <a:rPr lang="th-TH" b="1" kern="1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ปัญหาบริการด้านสูติกรรม (มารดาและทารก) ระดับเขต -- </a:t>
            </a:r>
            <a:r>
              <a:rPr lang="en-US" b="1" kern="1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</a:t>
            </a:r>
            <a:r>
              <a:rPr lang="th-TH" b="1" kern="1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แนวทางการพัฒนาการบริหารจัดการระบบ </a:t>
            </a:r>
            <a:endParaRPr lang="th-TH" kern="1200" dirty="0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D129266-5DF5-4A8C-A4C1-DE090A175467}"/>
              </a:ext>
            </a:extLst>
          </p:cNvPr>
          <p:cNvGrpSpPr/>
          <p:nvPr/>
        </p:nvGrpSpPr>
        <p:grpSpPr>
          <a:xfrm>
            <a:off x="2513318" y="875373"/>
            <a:ext cx="4841805" cy="3597885"/>
            <a:chOff x="518681" y="1084328"/>
            <a:chExt cx="5074108" cy="4168114"/>
          </a:xfrm>
        </p:grpSpPr>
        <p:sp>
          <p:nvSpPr>
            <p:cNvPr id="11" name="Arrow: Down 10">
              <a:extLst>
                <a:ext uri="{FF2B5EF4-FFF2-40B4-BE49-F238E27FC236}">
                  <a16:creationId xmlns:a16="http://schemas.microsoft.com/office/drawing/2014/main" id="{FABCBCDB-0387-4BF8-B7C6-9A5646BD91DB}"/>
                </a:ext>
              </a:extLst>
            </p:cNvPr>
            <p:cNvSpPr/>
            <p:nvPr/>
          </p:nvSpPr>
          <p:spPr>
            <a:xfrm>
              <a:off x="2717826" y="4821368"/>
              <a:ext cx="574766" cy="431074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F32B6E0-7C6B-47EE-97A0-4E1E7A6114EB}"/>
                </a:ext>
              </a:extLst>
            </p:cNvPr>
            <p:cNvGrpSpPr/>
            <p:nvPr/>
          </p:nvGrpSpPr>
          <p:grpSpPr>
            <a:xfrm>
              <a:off x="518681" y="1084328"/>
              <a:ext cx="5074108" cy="3605591"/>
              <a:chOff x="3316608" y="1225466"/>
              <a:chExt cx="5074108" cy="3605591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8C026CC6-3889-4501-99CD-AC4E5DD0738F}"/>
                  </a:ext>
                </a:extLst>
              </p:cNvPr>
              <p:cNvSpPr/>
              <p:nvPr/>
            </p:nvSpPr>
            <p:spPr>
              <a:xfrm>
                <a:off x="7166176" y="1303499"/>
                <a:ext cx="1068980" cy="980289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800" dirty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5. ผ่าคลอด</a:t>
                </a: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C1140AD-822A-4B91-B508-34D034374AC0}"/>
                  </a:ext>
                </a:extLst>
              </p:cNvPr>
              <p:cNvSpPr/>
              <p:nvPr/>
            </p:nvSpPr>
            <p:spPr>
              <a:xfrm>
                <a:off x="4404774" y="1692334"/>
                <a:ext cx="988420" cy="980289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800" dirty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2. เบาหวานฯ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0728348-1885-40E6-8BA3-FE5888680A35}"/>
                  </a:ext>
                </a:extLst>
              </p:cNvPr>
              <p:cNvSpPr/>
              <p:nvPr/>
            </p:nvSpPr>
            <p:spPr>
              <a:xfrm>
                <a:off x="3542754" y="1593920"/>
                <a:ext cx="1068980" cy="980289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800" dirty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1. การชักฯ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2CAC2029-EE4F-4FAC-A68C-12B2EAAC6EDD}"/>
                  </a:ext>
                </a:extLst>
              </p:cNvPr>
              <p:cNvSpPr/>
              <p:nvPr/>
            </p:nvSpPr>
            <p:spPr>
              <a:xfrm>
                <a:off x="5213452" y="1294708"/>
                <a:ext cx="1068980" cy="980289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800" dirty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3. การแท้งฯ</a:t>
                </a: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9A9FF16C-52CF-4787-9562-73693C25EEA1}"/>
                  </a:ext>
                </a:extLst>
              </p:cNvPr>
              <p:cNvSpPr/>
              <p:nvPr/>
            </p:nvSpPr>
            <p:spPr>
              <a:xfrm>
                <a:off x="6093927" y="1443359"/>
                <a:ext cx="1068980" cy="980289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800" dirty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4. วัยรุ่นฯ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B3D25E6B-32A6-410B-9DFA-FA44609FC527}"/>
                  </a:ext>
                </a:extLst>
              </p:cNvPr>
              <p:cNvSpPr/>
              <p:nvPr/>
            </p:nvSpPr>
            <p:spPr>
              <a:xfrm>
                <a:off x="4255169" y="2655142"/>
                <a:ext cx="1068980" cy="980289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800" dirty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6. </a:t>
                </a:r>
                <a:r>
                  <a:rPr lang="en-US" sz="1800" dirty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PPH</a:t>
                </a:r>
                <a:endParaRPr lang="th-TH" sz="1800" dirty="0">
                  <a:solidFill>
                    <a:sysClr val="windowText" lastClr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970FE36-EF4A-4689-B990-E49DDF0501D7}"/>
                  </a:ext>
                </a:extLst>
              </p:cNvPr>
              <p:cNvSpPr/>
              <p:nvPr/>
            </p:nvSpPr>
            <p:spPr>
              <a:xfrm>
                <a:off x="5213452" y="2268680"/>
                <a:ext cx="1068980" cy="980289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800" dirty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7. มารดาตาย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2C36BF2-D523-4003-B508-03533BDC7DD0}"/>
                  </a:ext>
                </a:extLst>
              </p:cNvPr>
              <p:cNvSpPr/>
              <p:nvPr/>
            </p:nvSpPr>
            <p:spPr>
              <a:xfrm>
                <a:off x="6576492" y="2231933"/>
                <a:ext cx="1217568" cy="107115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800" dirty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8. ทารกฯ น</a:t>
                </a:r>
                <a:r>
                  <a:rPr lang="th-TH" sz="1800" dirty="0" err="1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น</a:t>
                </a:r>
                <a:r>
                  <a:rPr lang="th-TH" sz="1800" dirty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. </a:t>
                </a:r>
                <a:r>
                  <a:rPr lang="en-US" sz="1800" dirty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&lt; </a:t>
                </a:r>
                <a:r>
                  <a:rPr lang="th-TH" sz="1800" dirty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2,500 กรัม  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74B06AB-DCEA-445F-9F07-5FC0F1CCEE45}"/>
                  </a:ext>
                </a:extLst>
              </p:cNvPr>
              <p:cNvSpPr/>
              <p:nvPr/>
            </p:nvSpPr>
            <p:spPr>
              <a:xfrm>
                <a:off x="4938937" y="3486828"/>
                <a:ext cx="1068980" cy="980289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800" dirty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9. ทารกขาด </a:t>
                </a:r>
                <a:r>
                  <a:rPr lang="en-US" sz="1800" dirty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O2 </a:t>
                </a:r>
                <a:r>
                  <a:rPr lang="th-TH" sz="1800" dirty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ระหว่างคลอด 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6A858A03-EC58-47C6-8BF9-E45FE2DDEBDC}"/>
                  </a:ext>
                </a:extLst>
              </p:cNvPr>
              <p:cNvSpPr/>
              <p:nvPr/>
            </p:nvSpPr>
            <p:spPr>
              <a:xfrm>
                <a:off x="5999633" y="3158315"/>
                <a:ext cx="1068980" cy="980289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800" dirty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10. ทารกอายุ </a:t>
                </a:r>
                <a:r>
                  <a:rPr lang="en-US" sz="1800" dirty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&lt;1 </a:t>
                </a:r>
                <a:r>
                  <a:rPr lang="th-TH" sz="1800" dirty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ปี ตาย</a:t>
                </a:r>
              </a:p>
            </p:txBody>
          </p:sp>
          <p:sp>
            <p:nvSpPr>
              <p:cNvPr id="5" name="Shape 4">
                <a:extLst>
                  <a:ext uri="{FF2B5EF4-FFF2-40B4-BE49-F238E27FC236}">
                    <a16:creationId xmlns:a16="http://schemas.microsoft.com/office/drawing/2014/main" id="{459C4303-B10B-4881-8396-8BD79A936E00}"/>
                  </a:ext>
                </a:extLst>
              </p:cNvPr>
              <p:cNvSpPr/>
              <p:nvPr/>
            </p:nvSpPr>
            <p:spPr>
              <a:xfrm>
                <a:off x="3316608" y="1225466"/>
                <a:ext cx="5074108" cy="3605591"/>
              </a:xfrm>
              <a:prstGeom prst="funnel">
                <a:avLst/>
              </a:prstGeom>
              <a:solidFill>
                <a:srgbClr val="FFCCFF">
                  <a:alpha val="40000"/>
                </a:srgbClr>
              </a:solidFill>
              <a:ln>
                <a:solidFill>
                  <a:srgbClr val="FFCCFF"/>
                </a:solidFill>
              </a:ln>
              <a:scene3d>
                <a:camera prst="orthographicFront"/>
                <a:lightRig rig="chilly" dir="t"/>
              </a:scene3d>
              <a:sp3d prstMaterial="dkEdge">
                <a:bevelT w="127000" h="25400"/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06CA518E-F5EA-4E79-807F-ABEBA6267DE8}"/>
              </a:ext>
            </a:extLst>
          </p:cNvPr>
          <p:cNvSpPr txBox="1">
            <a:spLocks/>
          </p:cNvSpPr>
          <p:nvPr/>
        </p:nvSpPr>
        <p:spPr>
          <a:xfrm>
            <a:off x="7828629" y="183099"/>
            <a:ext cx="3754745" cy="716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ผู้รับบริการได้รับความเสียหาย (มาตรา 41) </a:t>
            </a:r>
          </a:p>
          <a:p>
            <a:pPr algn="ctr"/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จากการคลอด ปี 2562-2564 (ราย)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1AAAC4D-9A42-4A53-A5E8-A01D12F95467}"/>
              </a:ext>
            </a:extLst>
          </p:cNvPr>
          <p:cNvGrpSpPr/>
          <p:nvPr/>
        </p:nvGrpSpPr>
        <p:grpSpPr>
          <a:xfrm>
            <a:off x="7604924" y="875372"/>
            <a:ext cx="3940013" cy="3597885"/>
            <a:chOff x="2117644" y="1084328"/>
            <a:chExt cx="4458508" cy="4308279"/>
          </a:xfrm>
        </p:grpSpPr>
        <p:sp>
          <p:nvSpPr>
            <p:cNvPr id="33" name="Arrow: Down 32">
              <a:extLst>
                <a:ext uri="{FF2B5EF4-FFF2-40B4-BE49-F238E27FC236}">
                  <a16:creationId xmlns:a16="http://schemas.microsoft.com/office/drawing/2014/main" id="{2EBC462A-5CFC-4CFA-B8F1-F20CCDE06344}"/>
                </a:ext>
              </a:extLst>
            </p:cNvPr>
            <p:cNvSpPr/>
            <p:nvPr/>
          </p:nvSpPr>
          <p:spPr>
            <a:xfrm>
              <a:off x="4059514" y="4961534"/>
              <a:ext cx="574767" cy="431073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2254095-8374-409E-9265-0E5DF475B87A}"/>
                </a:ext>
              </a:extLst>
            </p:cNvPr>
            <p:cNvGrpSpPr/>
            <p:nvPr/>
          </p:nvGrpSpPr>
          <p:grpSpPr>
            <a:xfrm>
              <a:off x="2117644" y="1084328"/>
              <a:ext cx="4458508" cy="3576541"/>
              <a:chOff x="4915571" y="1225466"/>
              <a:chExt cx="4458508" cy="3576541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3B2531B7-C5C5-46F1-9327-CBEAD0174D50}"/>
                  </a:ext>
                </a:extLst>
              </p:cNvPr>
              <p:cNvSpPr/>
              <p:nvPr/>
            </p:nvSpPr>
            <p:spPr>
              <a:xfrm>
                <a:off x="6500071" y="1539075"/>
                <a:ext cx="1127600" cy="980289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800" dirty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2. มารดาบาดเจ็บ</a:t>
                </a: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2E76988-4DCF-4B98-97E8-F892645951BD}"/>
                  </a:ext>
                </a:extLst>
              </p:cNvPr>
              <p:cNvSpPr/>
              <p:nvPr/>
            </p:nvSpPr>
            <p:spPr>
              <a:xfrm>
                <a:off x="5359330" y="1599564"/>
                <a:ext cx="1068980" cy="98028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800" dirty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1. มารดาเสียชีวิต</a:t>
                </a: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BD358ACF-ACE3-4EFB-91E0-44F6762EB510}"/>
                  </a:ext>
                </a:extLst>
              </p:cNvPr>
              <p:cNvSpPr/>
              <p:nvPr/>
            </p:nvSpPr>
            <p:spPr>
              <a:xfrm>
                <a:off x="7677276" y="1699302"/>
                <a:ext cx="1068980" cy="980289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800" dirty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3. ทารกเสียชีวิต</a:t>
                </a: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656177AE-6CFB-48D0-B93D-E70EC93EB3D8}"/>
                  </a:ext>
                </a:extLst>
              </p:cNvPr>
              <p:cNvSpPr/>
              <p:nvPr/>
            </p:nvSpPr>
            <p:spPr>
              <a:xfrm>
                <a:off x="5841977" y="2721917"/>
                <a:ext cx="1068980" cy="980289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800" dirty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4. ทารกพิการ</a:t>
                </a: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A65F3412-DA38-4C1D-A090-E4E81E545AB8}"/>
                  </a:ext>
                </a:extLst>
              </p:cNvPr>
              <p:cNvSpPr/>
              <p:nvPr/>
            </p:nvSpPr>
            <p:spPr>
              <a:xfrm>
                <a:off x="7168716" y="2736246"/>
                <a:ext cx="1127600" cy="980289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800" dirty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5. ทารกบาดเจ็บ</a:t>
                </a: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5453D4A6-747D-4EBC-A1A6-2E571D2604BC}"/>
                  </a:ext>
                </a:extLst>
              </p:cNvPr>
              <p:cNvSpPr/>
              <p:nvPr/>
            </p:nvSpPr>
            <p:spPr>
              <a:xfrm>
                <a:off x="6500070" y="3679807"/>
                <a:ext cx="1127600" cy="98028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800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6. </a:t>
                </a:r>
                <a:r>
                  <a:rPr lang="en-US" sz="1800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Still</a:t>
                </a:r>
              </a:p>
              <a:p>
                <a:pPr algn="ctr"/>
                <a:r>
                  <a:rPr lang="en-US" sz="1800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birth</a:t>
                </a:r>
                <a:endParaRPr lang="th-TH" sz="18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45" name="Shape 44">
                <a:extLst>
                  <a:ext uri="{FF2B5EF4-FFF2-40B4-BE49-F238E27FC236}">
                    <a16:creationId xmlns:a16="http://schemas.microsoft.com/office/drawing/2014/main" id="{99378885-C0A6-44A2-B5B8-7D16CB5F00DA}"/>
                  </a:ext>
                </a:extLst>
              </p:cNvPr>
              <p:cNvSpPr/>
              <p:nvPr/>
            </p:nvSpPr>
            <p:spPr>
              <a:xfrm>
                <a:off x="4915571" y="1225466"/>
                <a:ext cx="4458508" cy="3576541"/>
              </a:xfrm>
              <a:prstGeom prst="funnel">
                <a:avLst/>
              </a:prstGeom>
              <a:solidFill>
                <a:srgbClr val="FFCCFF">
                  <a:alpha val="40000"/>
                </a:srgbClr>
              </a:solidFill>
              <a:ln>
                <a:solidFill>
                  <a:srgbClr val="FFCCFF"/>
                </a:solidFill>
              </a:ln>
              <a:scene3d>
                <a:camera prst="orthographicFront"/>
                <a:lightRig rig="chilly" dir="t"/>
              </a:scene3d>
              <a:sp3d prstMaterial="dkEdge">
                <a:bevelT w="127000" h="25400"/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th-TH" dirty="0"/>
              </a:p>
            </p:txBody>
          </p:sp>
        </p:grp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2F1ED9E0-A899-4C36-B8CE-844E9CA3E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6" y="58910"/>
            <a:ext cx="1288655" cy="53718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A718D76-99DC-4266-9B66-7D6F99308DDC}"/>
              </a:ext>
            </a:extLst>
          </p:cNvPr>
          <p:cNvGrpSpPr/>
          <p:nvPr/>
        </p:nvGrpSpPr>
        <p:grpSpPr>
          <a:xfrm>
            <a:off x="489791" y="2748642"/>
            <a:ext cx="2888531" cy="1724616"/>
            <a:chOff x="512237" y="3166488"/>
            <a:chExt cx="2888531" cy="1724616"/>
          </a:xfrm>
        </p:grpSpPr>
        <p:sp>
          <p:nvSpPr>
            <p:cNvPr id="40" name="Title 1">
              <a:extLst>
                <a:ext uri="{FF2B5EF4-FFF2-40B4-BE49-F238E27FC236}">
                  <a16:creationId xmlns:a16="http://schemas.microsoft.com/office/drawing/2014/main" id="{3014BD00-C8C1-4DB1-95AB-7357ED61A19E}"/>
                </a:ext>
              </a:extLst>
            </p:cNvPr>
            <p:cNvSpPr txBox="1">
              <a:spLocks/>
            </p:cNvSpPr>
            <p:nvPr/>
          </p:nvSpPr>
          <p:spPr>
            <a:xfrm>
              <a:off x="512237" y="3166488"/>
              <a:ext cx="2888531" cy="1306770"/>
            </a:xfrm>
            <a:prstGeom prst="ellipse">
              <a:avLst/>
            </a:prstGeom>
            <a:solidFill>
              <a:srgbClr val="FFCCFF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1. ข้อมูลการคลอด จาก </a:t>
              </a:r>
              <a:r>
                <a:rPr lang="en-US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E-Claim </a:t>
              </a:r>
              <a:endPara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/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ปี 2560-2564</a:t>
              </a:r>
            </a:p>
          </p:txBody>
        </p:sp>
        <p:sp>
          <p:nvSpPr>
            <p:cNvPr id="41" name="Arrow: Down 40">
              <a:extLst>
                <a:ext uri="{FF2B5EF4-FFF2-40B4-BE49-F238E27FC236}">
                  <a16:creationId xmlns:a16="http://schemas.microsoft.com/office/drawing/2014/main" id="{289FB6DD-C690-4C29-8A31-C68F196F9F85}"/>
                </a:ext>
              </a:extLst>
            </p:cNvPr>
            <p:cNvSpPr/>
            <p:nvPr/>
          </p:nvSpPr>
          <p:spPr>
            <a:xfrm>
              <a:off x="1681613" y="4517837"/>
              <a:ext cx="507925" cy="373267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3362D03B-1684-4001-8907-CA926150B9B0}"/>
              </a:ext>
            </a:extLst>
          </p:cNvPr>
          <p:cNvSpPr txBox="1"/>
          <p:nvPr/>
        </p:nvSpPr>
        <p:spPr>
          <a:xfrm>
            <a:off x="1274408" y="4560206"/>
            <a:ext cx="9638281" cy="62895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ctr" anchorCtr="0">
            <a:noAutofit/>
          </a:bodyPr>
          <a:lstStyle/>
          <a:p>
            <a:pPr marL="0" lvl="0" indent="0" algn="ctr" defTabSz="1066800">
              <a:spcBef>
                <a:spcPct val="0"/>
              </a:spcBef>
              <a:buNone/>
            </a:pPr>
            <a:r>
              <a:rPr lang="th-TH" b="1" kern="1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คณะทำงานสนับสนุนการพัฒนาคุณภาพการบริการด้านสูติกรรม (มารดาและทารก)</a:t>
            </a:r>
            <a:endParaRPr lang="th-TH" kern="1200" dirty="0">
              <a:solidFill>
                <a:schemeClr val="bg1"/>
              </a:solidFill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ED600360-78DC-4626-BACC-6940DE3AA0E4}"/>
              </a:ext>
            </a:extLst>
          </p:cNvPr>
          <p:cNvSpPr/>
          <p:nvPr/>
        </p:nvSpPr>
        <p:spPr>
          <a:xfrm>
            <a:off x="5809957" y="5255166"/>
            <a:ext cx="590843" cy="480993"/>
          </a:xfrm>
          <a:prstGeom prst="down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7374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162A9-28CC-484A-8AE8-70EDDA711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268" y="319396"/>
            <a:ext cx="10515600" cy="645021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th-TH" sz="2800" dirty="0"/>
              <a:t>1. ข้อมูลมารดา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คลอดสิทธิ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UC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ในหน่วยบริการ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UC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แยกตามวิธีคลอด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(ข้อมูล จาก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E-Claim)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47907E6-08B6-4427-ACFE-34CBA9CEA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6566433"/>
              </p:ext>
            </p:extLst>
          </p:nvPr>
        </p:nvGraphicFramePr>
        <p:xfrm>
          <a:off x="247650" y="1628678"/>
          <a:ext cx="5676900" cy="4864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C3CFCE7-5B0B-4F6A-9534-0FDE1A482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119094"/>
              </p:ext>
            </p:extLst>
          </p:nvPr>
        </p:nvGraphicFramePr>
        <p:xfrm>
          <a:off x="390013" y="5601381"/>
          <a:ext cx="5558100" cy="292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6">
                  <a:extLst>
                    <a:ext uri="{9D8B030D-6E8A-4147-A177-3AD203B41FA5}">
                      <a16:colId xmlns:a16="http://schemas.microsoft.com/office/drawing/2014/main" val="3711483187"/>
                    </a:ext>
                  </a:extLst>
                </a:gridCol>
                <a:gridCol w="811523">
                  <a:extLst>
                    <a:ext uri="{9D8B030D-6E8A-4147-A177-3AD203B41FA5}">
                      <a16:colId xmlns:a16="http://schemas.microsoft.com/office/drawing/2014/main" val="444535754"/>
                    </a:ext>
                  </a:extLst>
                </a:gridCol>
                <a:gridCol w="811523">
                  <a:extLst>
                    <a:ext uri="{9D8B030D-6E8A-4147-A177-3AD203B41FA5}">
                      <a16:colId xmlns:a16="http://schemas.microsoft.com/office/drawing/2014/main" val="4277201471"/>
                    </a:ext>
                  </a:extLst>
                </a:gridCol>
                <a:gridCol w="814036">
                  <a:extLst>
                    <a:ext uri="{9D8B030D-6E8A-4147-A177-3AD203B41FA5}">
                      <a16:colId xmlns:a16="http://schemas.microsoft.com/office/drawing/2014/main" val="4245729439"/>
                    </a:ext>
                  </a:extLst>
                </a:gridCol>
                <a:gridCol w="850167">
                  <a:extLst>
                    <a:ext uri="{9D8B030D-6E8A-4147-A177-3AD203B41FA5}">
                      <a16:colId xmlns:a16="http://schemas.microsoft.com/office/drawing/2014/main" val="692662625"/>
                    </a:ext>
                  </a:extLst>
                </a:gridCol>
                <a:gridCol w="830845">
                  <a:extLst>
                    <a:ext uri="{9D8B030D-6E8A-4147-A177-3AD203B41FA5}">
                      <a16:colId xmlns:a16="http://schemas.microsoft.com/office/drawing/2014/main" val="622480863"/>
                    </a:ext>
                  </a:extLst>
                </a:gridCol>
              </a:tblGrid>
              <a:tr h="292202"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รวม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23,085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21,496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20,217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19,404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17,807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9371192"/>
                  </a:ext>
                </a:extLst>
              </a:tr>
            </a:tbl>
          </a:graphicData>
        </a:graphic>
      </p:graphicFrame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95F373B3-C43F-4A32-93E5-415F8D1CAB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6213677"/>
              </p:ext>
            </p:extLst>
          </p:nvPr>
        </p:nvGraphicFramePr>
        <p:xfrm>
          <a:off x="6090476" y="1628678"/>
          <a:ext cx="5853874" cy="4864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2F28926-1DBF-41DB-BE62-CC8B5AD96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493178"/>
              </p:ext>
            </p:extLst>
          </p:nvPr>
        </p:nvGraphicFramePr>
        <p:xfrm>
          <a:off x="6261202" y="5601381"/>
          <a:ext cx="5683148" cy="292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848">
                  <a:extLst>
                    <a:ext uri="{9D8B030D-6E8A-4147-A177-3AD203B41FA5}">
                      <a16:colId xmlns:a16="http://schemas.microsoft.com/office/drawing/2014/main" val="3711483187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44535754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427720147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245729439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69266262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622480863"/>
                    </a:ext>
                  </a:extLst>
                </a:gridCol>
              </a:tblGrid>
              <a:tr h="292202"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รวม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23,115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21,541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20,250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19,436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17,985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937119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37618E1-2E81-4AFC-8E4F-7AEAA80DD4EB}"/>
              </a:ext>
            </a:extLst>
          </p:cNvPr>
          <p:cNvSpPr/>
          <p:nvPr/>
        </p:nvSpPr>
        <p:spPr>
          <a:xfrm>
            <a:off x="2105527" y="1255699"/>
            <a:ext cx="3056021" cy="3729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จำนวนมารดา (คน)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13317D-A5E8-4980-9E4A-B784605B21C6}"/>
              </a:ext>
            </a:extLst>
          </p:cNvPr>
          <p:cNvSpPr/>
          <p:nvPr/>
        </p:nvSpPr>
        <p:spPr>
          <a:xfrm>
            <a:off x="8169443" y="1284177"/>
            <a:ext cx="3056021" cy="3729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จำนวนการคลอด (ครั้ง)</a:t>
            </a:r>
          </a:p>
        </p:txBody>
      </p:sp>
    </p:spTree>
    <p:extLst>
      <p:ext uri="{BB962C8B-B14F-4D97-AF65-F5344CB8AC3E}">
        <p14:creationId xmlns:p14="http://schemas.microsoft.com/office/powerpoint/2010/main" val="3553599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C1EF05A-66CC-47ED-860D-DF1325544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73085"/>
            <a:ext cx="10515600" cy="823912"/>
          </a:xfrm>
        </p:spPr>
        <p:txBody>
          <a:bodyPr>
            <a:normAutofit/>
          </a:bodyPr>
          <a:lstStyle/>
          <a:p>
            <a:pPr algn="ctr"/>
            <a:r>
              <a:rPr lang="th-TH" sz="3200" dirty="0"/>
              <a:t>ข้อมูลการคลอด </a:t>
            </a:r>
            <a:r>
              <a:rPr lang="en-US" sz="3200" dirty="0"/>
              <a:t>pre-term &amp; Term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(ข้อมูล จาก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E-Claim)</a:t>
            </a:r>
            <a:r>
              <a:rPr lang="en-US" sz="3200" dirty="0"/>
              <a:t> </a:t>
            </a:r>
            <a:endParaRPr lang="th-TH" sz="32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F37D44F-107A-4969-B7D0-F528913BE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80774"/>
          </a:xfrm>
        </p:spPr>
        <p:txBody>
          <a:bodyPr/>
          <a:lstStyle/>
          <a:p>
            <a:pPr algn="ctr"/>
            <a:r>
              <a:rPr lang="th-TH" dirty="0"/>
              <a:t>สิทธิ </a:t>
            </a:r>
            <a:r>
              <a:rPr lang="en-US" dirty="0"/>
              <a:t>UC</a:t>
            </a:r>
            <a:endParaRPr lang="th-TH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FA60863-F3E5-4D69-9CF4-1F53CAC7689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00920197"/>
              </p:ext>
            </p:extLst>
          </p:nvPr>
        </p:nvGraphicFramePr>
        <p:xfrm>
          <a:off x="800101" y="2505075"/>
          <a:ext cx="5448300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3B41FEF-0EF6-4CC0-A228-195CE9CC9F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80774"/>
          </a:xfrm>
        </p:spPr>
        <p:txBody>
          <a:bodyPr/>
          <a:lstStyle/>
          <a:p>
            <a:pPr algn="ctr"/>
            <a:r>
              <a:rPr lang="th-TH" dirty="0"/>
              <a:t>สิทธิ </a:t>
            </a:r>
            <a:r>
              <a:rPr lang="en-US" dirty="0"/>
              <a:t>Non UC</a:t>
            </a:r>
            <a:endParaRPr lang="th-TH" dirty="0"/>
          </a:p>
        </p:txBody>
      </p:sp>
      <p:graphicFrame>
        <p:nvGraphicFramePr>
          <p:cNvPr id="14" name="Content Placeholder 8">
            <a:extLst>
              <a:ext uri="{FF2B5EF4-FFF2-40B4-BE49-F238E27FC236}">
                <a16:creationId xmlns:a16="http://schemas.microsoft.com/office/drawing/2014/main" id="{A6AC5542-E8AD-4EAB-97E5-8FFFAB332DCD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34874570"/>
              </p:ext>
            </p:extLst>
          </p:nvPr>
        </p:nvGraphicFramePr>
        <p:xfrm>
          <a:off x="6457950" y="2505075"/>
          <a:ext cx="5448300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1794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2169526-31C8-45FF-926D-B93838C44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3938"/>
            <a:ext cx="10515600" cy="689952"/>
          </a:xfrm>
        </p:spPr>
        <p:txBody>
          <a:bodyPr>
            <a:normAutofit/>
          </a:bodyPr>
          <a:lstStyle/>
          <a:p>
            <a:pPr algn="ctr"/>
            <a:r>
              <a:rPr lang="th-TH" sz="3200" dirty="0"/>
              <a:t>ข้อมูลการคลอด </a:t>
            </a:r>
            <a:r>
              <a:rPr lang="en-US" sz="3200" dirty="0"/>
              <a:t>Live birth/Stillbirth/Other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(ข้อมูล จาก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E-Claim)</a:t>
            </a:r>
            <a:endParaRPr lang="th-TH" sz="3200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A22F62A9-07F3-40EB-BE51-927CAAB8A4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4377203"/>
              </p:ext>
            </p:extLst>
          </p:nvPr>
        </p:nvGraphicFramePr>
        <p:xfrm>
          <a:off x="838200" y="1491175"/>
          <a:ext cx="10515600" cy="468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4671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E6B61-570E-4C68-AFA5-EDADA8CD8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354" y="244571"/>
            <a:ext cx="10748983" cy="954936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en-US" sz="28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en-US" sz="2800" b="1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ตัวชี้วัดบริการสุขภาพ</a:t>
            </a:r>
            <a:r>
              <a:rPr lang="en-US" sz="28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สปสช</a:t>
            </a:r>
            <a:r>
              <a:rPr lang="en-US" sz="28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(กลุ่มอนามัยแม่และเด็ก)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(NHSO Health Service Indicator) </a:t>
            </a:r>
            <a:r>
              <a:rPr lang="th-TH" sz="28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ปี 2560-2565</a:t>
            </a:r>
            <a:br>
              <a:rPr lang="th-TH" sz="28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ข้อมูลจาก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edw.nhso.go.th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ณ 30 พ.ย. 2564 ปรับปรุง ณ 21 ม.ค. 2565 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32B6E0-7C6B-47EE-97A0-4E1E7A6114EB}"/>
              </a:ext>
            </a:extLst>
          </p:cNvPr>
          <p:cNvGrpSpPr/>
          <p:nvPr/>
        </p:nvGrpSpPr>
        <p:grpSpPr>
          <a:xfrm>
            <a:off x="374359" y="2320971"/>
            <a:ext cx="5971082" cy="3576541"/>
            <a:chOff x="3316609" y="1225466"/>
            <a:chExt cx="5971082" cy="357654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C1140AD-822A-4B91-B508-34D034374AC0}"/>
                </a:ext>
              </a:extLst>
            </p:cNvPr>
            <p:cNvSpPr/>
            <p:nvPr/>
          </p:nvSpPr>
          <p:spPr>
            <a:xfrm>
              <a:off x="4625622" y="1487442"/>
              <a:ext cx="988420" cy="980289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800" dirty="0">
                  <a:solidFill>
                    <a:sysClr val="windowText" lastClr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2. เบาหวานฯ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0728348-1885-40E6-8BA3-FE5888680A35}"/>
                </a:ext>
              </a:extLst>
            </p:cNvPr>
            <p:cNvSpPr/>
            <p:nvPr/>
          </p:nvSpPr>
          <p:spPr>
            <a:xfrm>
              <a:off x="3537050" y="1690018"/>
              <a:ext cx="1068980" cy="980289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800" dirty="0">
                  <a:solidFill>
                    <a:sysClr val="windowText" lastClr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 การชักฯ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CAC2029-EE4F-4FAC-A68C-12B2EAAC6EDD}"/>
                </a:ext>
              </a:extLst>
            </p:cNvPr>
            <p:cNvSpPr/>
            <p:nvPr/>
          </p:nvSpPr>
          <p:spPr>
            <a:xfrm>
              <a:off x="5616759" y="1468422"/>
              <a:ext cx="1068980" cy="98028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800" dirty="0">
                  <a:solidFill>
                    <a:sysClr val="windowText" lastClr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3. การแท้งฯ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A9FF16C-52CF-4787-9562-73693C25EEA1}"/>
                </a:ext>
              </a:extLst>
            </p:cNvPr>
            <p:cNvSpPr/>
            <p:nvPr/>
          </p:nvSpPr>
          <p:spPr>
            <a:xfrm>
              <a:off x="6745356" y="1593094"/>
              <a:ext cx="1068980" cy="98028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800" dirty="0">
                  <a:solidFill>
                    <a:sysClr val="windowText" lastClr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4. วัยรุ่นฯ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C026CC6-3889-4501-99CD-AC4E5DD0738F}"/>
                </a:ext>
              </a:extLst>
            </p:cNvPr>
            <p:cNvSpPr/>
            <p:nvPr/>
          </p:nvSpPr>
          <p:spPr>
            <a:xfrm>
              <a:off x="7824947" y="1628876"/>
              <a:ext cx="1068980" cy="980289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800" dirty="0">
                  <a:solidFill>
                    <a:sysClr val="windowText" lastClr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5. ผ่าคลอด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3D25E6B-32A6-410B-9DFA-FA44609FC527}"/>
                </a:ext>
              </a:extLst>
            </p:cNvPr>
            <p:cNvSpPr/>
            <p:nvPr/>
          </p:nvSpPr>
          <p:spPr>
            <a:xfrm>
              <a:off x="4564681" y="2499839"/>
              <a:ext cx="1068980" cy="98028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800" dirty="0">
                  <a:solidFill>
                    <a:sysClr val="windowText" lastClr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6. </a:t>
              </a:r>
              <a:r>
                <a:rPr lang="en-US" sz="1800" dirty="0">
                  <a:solidFill>
                    <a:sysClr val="windowText" lastClr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PPH</a:t>
              </a:r>
              <a:endParaRPr lang="th-TH" sz="1800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970FE36-EF4A-4689-B990-E49DDF0501D7}"/>
                </a:ext>
              </a:extLst>
            </p:cNvPr>
            <p:cNvSpPr/>
            <p:nvPr/>
          </p:nvSpPr>
          <p:spPr>
            <a:xfrm>
              <a:off x="5702904" y="2467731"/>
              <a:ext cx="1068980" cy="98028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800" dirty="0">
                  <a:solidFill>
                    <a:sysClr val="windowText" lastClr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7. มารดาตาย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2C36BF2-D523-4003-B508-03533BDC7DD0}"/>
                </a:ext>
              </a:extLst>
            </p:cNvPr>
            <p:cNvSpPr/>
            <p:nvPr/>
          </p:nvSpPr>
          <p:spPr>
            <a:xfrm>
              <a:off x="6797316" y="2609165"/>
              <a:ext cx="1217568" cy="10711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800" dirty="0">
                  <a:solidFill>
                    <a:sysClr val="windowText" lastClr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8. ทารกฯ น</a:t>
              </a:r>
              <a:r>
                <a:rPr lang="th-TH" sz="1800" dirty="0" err="1">
                  <a:solidFill>
                    <a:sysClr val="windowText" lastClr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น</a:t>
              </a:r>
              <a:r>
                <a:rPr lang="th-TH" sz="1800" dirty="0">
                  <a:solidFill>
                    <a:sysClr val="windowText" lastClr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. </a:t>
              </a:r>
              <a:r>
                <a:rPr lang="en-US" sz="1800" dirty="0">
                  <a:solidFill>
                    <a:sysClr val="windowText" lastClr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&lt; </a:t>
              </a:r>
              <a:r>
                <a:rPr lang="th-TH" sz="1800" dirty="0">
                  <a:solidFill>
                    <a:sysClr val="windowText" lastClr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2,500 กรัม  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74B06AB-DCEA-445F-9F07-5FC0F1CCEE45}"/>
                </a:ext>
              </a:extLst>
            </p:cNvPr>
            <p:cNvSpPr/>
            <p:nvPr/>
          </p:nvSpPr>
          <p:spPr>
            <a:xfrm>
              <a:off x="5181130" y="3429000"/>
              <a:ext cx="1068980" cy="980289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800" dirty="0">
                  <a:solidFill>
                    <a:sysClr val="windowText" lastClr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9. ทารกขาด </a:t>
              </a:r>
              <a:r>
                <a:rPr lang="en-US" sz="1800" dirty="0">
                  <a:solidFill>
                    <a:sysClr val="windowText" lastClr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O2 </a:t>
              </a:r>
              <a:r>
                <a:rPr lang="th-TH" sz="1800" dirty="0">
                  <a:solidFill>
                    <a:sysClr val="windowText" lastClr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ระหว่างคลอด 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A858A03-EC58-47C6-8BF9-E45FE2DDEBDC}"/>
                </a:ext>
              </a:extLst>
            </p:cNvPr>
            <p:cNvSpPr/>
            <p:nvPr/>
          </p:nvSpPr>
          <p:spPr>
            <a:xfrm>
              <a:off x="6275542" y="3564657"/>
              <a:ext cx="1068980" cy="980289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800" dirty="0">
                  <a:solidFill>
                    <a:sysClr val="windowText" lastClr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10. ทารกอายุ </a:t>
              </a:r>
              <a:r>
                <a:rPr lang="en-US" sz="1800" dirty="0">
                  <a:solidFill>
                    <a:sysClr val="windowText" lastClr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&lt;1 </a:t>
              </a:r>
              <a:r>
                <a:rPr lang="th-TH" sz="1800" dirty="0">
                  <a:solidFill>
                    <a:sysClr val="windowText" lastClr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ปี ตาย</a:t>
              </a:r>
            </a:p>
          </p:txBody>
        </p:sp>
        <p:sp>
          <p:nvSpPr>
            <p:cNvPr id="5" name="Shape 4">
              <a:extLst>
                <a:ext uri="{FF2B5EF4-FFF2-40B4-BE49-F238E27FC236}">
                  <a16:creationId xmlns:a16="http://schemas.microsoft.com/office/drawing/2014/main" id="{459C4303-B10B-4881-8396-8BD79A936E00}"/>
                </a:ext>
              </a:extLst>
            </p:cNvPr>
            <p:cNvSpPr/>
            <p:nvPr/>
          </p:nvSpPr>
          <p:spPr>
            <a:xfrm>
              <a:off x="3316609" y="1225466"/>
              <a:ext cx="5971082" cy="3576541"/>
            </a:xfrm>
            <a:prstGeom prst="funnel">
              <a:avLst/>
            </a:prstGeom>
            <a:solidFill>
              <a:srgbClr val="FFCCFF">
                <a:alpha val="40000"/>
              </a:srgbClr>
            </a:solidFill>
            <a:ln>
              <a:solidFill>
                <a:srgbClr val="FFCCFF"/>
              </a:solidFill>
            </a:ln>
            <a:scene3d>
              <a:camera prst="orthographicFront"/>
              <a:lightRig rig="chilly" dir="t"/>
            </a:scene3d>
            <a:sp3d prstMaterial="dkEdge">
              <a:bevelT w="127000" h="254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978E78FD-CA44-4363-BC34-7D24D0748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3" y="42173"/>
            <a:ext cx="1152291" cy="480341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92017C55-43E7-42A5-AB9E-C797080E04D1}"/>
              </a:ext>
            </a:extLst>
          </p:cNvPr>
          <p:cNvSpPr/>
          <p:nvPr/>
        </p:nvSpPr>
        <p:spPr>
          <a:xfrm>
            <a:off x="6373554" y="1922530"/>
            <a:ext cx="756898" cy="711741"/>
          </a:xfrm>
          <a:prstGeom prst="rightArrow">
            <a:avLst/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0005A50-9C5A-4404-8A25-FF9C8CEFADE3}"/>
              </a:ext>
            </a:extLst>
          </p:cNvPr>
          <p:cNvSpPr/>
          <p:nvPr/>
        </p:nvSpPr>
        <p:spPr>
          <a:xfrm>
            <a:off x="1468272" y="1603704"/>
            <a:ext cx="3948915" cy="6376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30 ตัวชี้วัด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7670E3F-843C-4E48-AF6D-A533AA05C9EE}"/>
              </a:ext>
            </a:extLst>
          </p:cNvPr>
          <p:cNvSpPr/>
          <p:nvPr/>
        </p:nvSpPr>
        <p:spPr>
          <a:xfrm>
            <a:off x="7398504" y="1554370"/>
            <a:ext cx="3948915" cy="24623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เปรียบเทียบข้อมูลผลงานของเขต ปีงบประมาณ 2560-2565</a:t>
            </a:r>
          </a:p>
          <a:p>
            <a:pPr marL="457200" indent="-457200">
              <a:buAutoNum type="arabicPeriod"/>
            </a:pP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เปรียบเทียบข้อมูลผลงานของเขต และประเทศ ปีงบประมาณ 2560-2565</a:t>
            </a:r>
          </a:p>
          <a:p>
            <a:pPr marL="457200" indent="-457200">
              <a:buAutoNum type="arabicPeriod"/>
            </a:pP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เปรียบเทียบผลงานเขตระหว่างปี 2563 และ 2564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57888047-65B0-4D7C-B654-B117C26A2824}"/>
              </a:ext>
            </a:extLst>
          </p:cNvPr>
          <p:cNvSpPr/>
          <p:nvPr/>
        </p:nvSpPr>
        <p:spPr>
          <a:xfrm>
            <a:off x="9157063" y="4109241"/>
            <a:ext cx="679268" cy="550921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A57E370-E9AC-4432-B8BC-A3DEE88F6C7B}"/>
              </a:ext>
            </a:extLst>
          </p:cNvPr>
          <p:cNvSpPr/>
          <p:nvPr/>
        </p:nvSpPr>
        <p:spPr>
          <a:xfrm>
            <a:off x="7398504" y="4867141"/>
            <a:ext cx="3948915" cy="6376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เสนอพิจารณา 6 ตัวชี้วัด</a:t>
            </a:r>
          </a:p>
        </p:txBody>
      </p:sp>
    </p:spTree>
    <p:extLst>
      <p:ext uri="{BB962C8B-B14F-4D97-AF65-F5344CB8AC3E}">
        <p14:creationId xmlns:p14="http://schemas.microsoft.com/office/powerpoint/2010/main" val="1959158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462E3-C48D-40CD-8084-ED1CC7416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703" y="268767"/>
            <a:ext cx="11760591" cy="816561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.1 อัตราการแท้งและ/หรือภาวะแทรกซ้อนจากการแท้ง สิทธิ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UC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ของโรงพยาบาลที่ให้บริการ (</a:t>
            </a:r>
            <a:r>
              <a:rPr lang="en-US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hcode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: [100]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8868619-14F3-49F4-8D58-DBFD5002E0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2825492"/>
              </p:ext>
            </p:extLst>
          </p:nvPr>
        </p:nvGraphicFramePr>
        <p:xfrm>
          <a:off x="685269" y="1352187"/>
          <a:ext cx="658875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C1EAA50-5FA7-4219-BCF9-26544EE6E5F1}"/>
              </a:ext>
            </a:extLst>
          </p:cNvPr>
          <p:cNvSpPr/>
          <p:nvPr/>
        </p:nvSpPr>
        <p:spPr>
          <a:xfrm>
            <a:off x="1095760" y="5945044"/>
            <a:ext cx="7265773" cy="6376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edw.nhso.go.th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30 พ.ย. 2564 ปรับปรุง ณ 21 ม.ค. 2565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750FFD-8237-401F-B3EB-C8437D9EA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6446" y="6140757"/>
            <a:ext cx="1534705" cy="6397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80DD40-5DE8-428C-A04B-F527B334C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4022" y="1416677"/>
            <a:ext cx="2343477" cy="42868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C72D4E5-4526-44F7-9E4B-B895A2A17E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5483" y="1803093"/>
            <a:ext cx="1505160" cy="1324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60C57C-7E63-47D2-A55E-01E9270DE1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2169" y="3429000"/>
            <a:ext cx="2031787" cy="217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67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462E3-C48D-40CD-8084-ED1CC7416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704" y="272756"/>
            <a:ext cx="11760591" cy="816561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2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.2 อัตราหญิงวัยรุ่นตั้งครรภ์อายุ 15-19 ปี สิทธิ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UC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ของโรงพยาบาลที่รับลงทะเบียนสิทธิ (</a:t>
            </a:r>
            <a:r>
              <a:rPr lang="en-US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hmain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: [1000]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8868619-14F3-49F4-8D58-DBFD5002E0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023063"/>
              </p:ext>
            </p:extLst>
          </p:nvPr>
        </p:nvGraphicFramePr>
        <p:xfrm>
          <a:off x="566350" y="1420639"/>
          <a:ext cx="679827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8F9A2BB-586A-4A2A-9A05-25F71B986B41}"/>
              </a:ext>
            </a:extLst>
          </p:cNvPr>
          <p:cNvSpPr/>
          <p:nvPr/>
        </p:nvSpPr>
        <p:spPr>
          <a:xfrm>
            <a:off x="1095760" y="5945044"/>
            <a:ext cx="7265773" cy="6376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edw.nhso.go.th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30 พ.ย. 2564 ปรับปรุง ณ 21 ม.ค. 2565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FA3304-4638-44CF-8FCF-7D14A2A9C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6446" y="6140757"/>
            <a:ext cx="1534705" cy="6397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D2847F-0A9B-41A5-9F6E-C6B27F8C0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6284" y="1388046"/>
            <a:ext cx="2267266" cy="42582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738319-BACA-446D-A393-32023CC80C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9973" y="1700245"/>
            <a:ext cx="1495634" cy="12765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E6D413-8BF7-43F7-90B6-2FBC9B5696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7771" y="3499772"/>
            <a:ext cx="1957836" cy="214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13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8835B45BA41744A883999E871D2D00" ma:contentTypeVersion="2" ma:contentTypeDescription="Create a new document." ma:contentTypeScope="" ma:versionID="06f8f0d7a820a624092c07cd732ed352">
  <xsd:schema xmlns:xsd="http://www.w3.org/2001/XMLSchema" xmlns:xs="http://www.w3.org/2001/XMLSchema" xmlns:p="http://schemas.microsoft.com/office/2006/metadata/properties" xmlns:ns3="9b7c18f5-0a67-4b90-822d-033641953ea5" targetNamespace="http://schemas.microsoft.com/office/2006/metadata/properties" ma:root="true" ma:fieldsID="bb6dab3d1f33958e9015d8cced12992f" ns3:_="">
    <xsd:import namespace="9b7c18f5-0a67-4b90-822d-033641953ea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7c18f5-0a67-4b90-822d-033641953e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193223-E9BA-44B4-A445-D4510A2155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7c18f5-0a67-4b90-822d-033641953e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DB0B2D-C257-4021-B3A5-4637FCA309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26CC67-F48D-443D-AED8-3150974F0521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9b7c18f5-0a67-4b90-822d-033641953ea5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2506</TotalTime>
  <Words>2630</Words>
  <Application>Microsoft Office PowerPoint</Application>
  <PresentationFormat>Widescreen</PresentationFormat>
  <Paragraphs>207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Tahoma</vt:lpstr>
      <vt:lpstr>TH Sarabun New</vt:lpstr>
      <vt:lpstr>TH SarabunPSK</vt:lpstr>
      <vt:lpstr>Office Theme</vt:lpstr>
      <vt:lpstr>แนวทางการพัฒนาการบริหารจัดการระบบบริการที่ตอบสนองต่อปัญหาบริการด้านสูติกรรม (มารดาและทารก) ในระดับเขต ปีงบประมาณ 2565</vt:lpstr>
      <vt:lpstr> ที่มา</vt:lpstr>
      <vt:lpstr>2. ตัวชี้วัดบริการสุขภาพ สปสช. (กลุ่มอนามัยแม่และเด็ก)  (NHSO Health Service Indicator) ปี 2560-2565</vt:lpstr>
      <vt:lpstr>1. ข้อมูลมารดาคลอดสิทธิ UC ในหน่วยบริการ UC แยกตามวิธีคลอด (ข้อมูล จาก E-Claim)</vt:lpstr>
      <vt:lpstr>ข้อมูลการคลอด pre-term &amp; Term (ข้อมูล จาก E-Claim) </vt:lpstr>
      <vt:lpstr>ข้อมูลการคลอด Live birth/Stillbirth/Other (ข้อมูล จาก E-Claim)</vt:lpstr>
      <vt:lpstr>2. ตัวชี้วัดบริการสุขภาพ สปสช. (กลุ่มอนามัยแม่และเด็ก) (NHSO Health Service Indicator) ปี 2560-2565 ข้อมูลจาก edw.nhso.go.th ณ 30 พ.ย. 2564 ปรับปรุง ณ 21 ม.ค. 2565 </vt:lpstr>
      <vt:lpstr>2.1 อัตราการแท้งและ/หรือภาวะแทรกซ้อนจากการแท้ง สิทธิ UC ของโรงพยาบาลที่ให้บริการ (hcode) : [100]</vt:lpstr>
      <vt:lpstr>2.2 อัตราหญิงวัยรุ่นตั้งครรภ์อายุ 15-19 ปี สิทธิ UC ของโรงพยาบาลที่รับลงทะเบียนสิทธิ (hmain) : [1000]</vt:lpstr>
      <vt:lpstr>2.3 สัดส่วนการตายของมารดาจากการตั้งครรภ์และ/หรือการคลอดในหน่วยบริการ สิทธิ UC ของโรงพยาบาลที่ให้บริการ (hcode) : [100000]</vt:lpstr>
      <vt:lpstr>2.4 อัตราการเกิดภาวะตกเลือดหลังคลอด สิทธิ UC ของโรงพยาบาลที่ให้บริการ (hcode) : [100]</vt:lpstr>
      <vt:lpstr>2.5 อัตราป่วยตาย (Fatality rate) ของทารกแรกเกิดน้ำหนัก ต่ำกว่า 1,000 กรัม ภายใน 28 วัน  ที่คลอดจากมารดาสิทธิ UC ของโรงพยาบาลที่ให้บริการ (hcode) : [100]</vt:lpstr>
      <vt:lpstr>2.6 อัตราป่วยตาย (Fatality rate) ของทารกแรกเกิดน้ำหนักต่ำกว่า 2,500 กรัม ภายใน 28 วัน  ที่คลอดจากมารดาสิทธิ UC ของโรงพยาบาลที่ให้บริการ (hcode) : [100]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แผนการดำเนินงาน</vt:lpstr>
      <vt:lpstr>Objective and Key Results</vt:lpstr>
      <vt:lpstr>เสนอคณะอนุกรรมการ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nhso 121</dc:creator>
  <cp:lastModifiedBy>chattika maeprasart</cp:lastModifiedBy>
  <cp:revision>30</cp:revision>
  <cp:lastPrinted>2022-02-22T05:16:17Z</cp:lastPrinted>
  <dcterms:created xsi:type="dcterms:W3CDTF">2022-02-03T07:24:49Z</dcterms:created>
  <dcterms:modified xsi:type="dcterms:W3CDTF">2022-02-22T05:17:00Z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0x0101006D8835B45BA41744A883999E871D2D00</vt:lpwstr>
  </property>
</Properties>
</file>